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776" r:id="rId1"/>
  </p:sldMasterIdLst>
  <p:notesMasterIdLst>
    <p:notesMasterId r:id="rId70"/>
  </p:notesMasterIdLst>
  <p:sldIdLst>
    <p:sldId id="1681" r:id="rId2"/>
    <p:sldId id="265" r:id="rId3"/>
    <p:sldId id="1696" r:id="rId4"/>
    <p:sldId id="1695" r:id="rId5"/>
    <p:sldId id="257" r:id="rId6"/>
    <p:sldId id="1678" r:id="rId7"/>
    <p:sldId id="1683" r:id="rId8"/>
    <p:sldId id="1651" r:id="rId9"/>
    <p:sldId id="1682" r:id="rId10"/>
    <p:sldId id="1694" r:id="rId11"/>
    <p:sldId id="1629" r:id="rId12"/>
    <p:sldId id="1697" r:id="rId13"/>
    <p:sldId id="1698" r:id="rId14"/>
    <p:sldId id="260" r:id="rId15"/>
    <p:sldId id="263" r:id="rId16"/>
    <p:sldId id="267" r:id="rId17"/>
    <p:sldId id="296" r:id="rId18"/>
    <p:sldId id="1699" r:id="rId19"/>
    <p:sldId id="307" r:id="rId20"/>
    <p:sldId id="282" r:id="rId21"/>
    <p:sldId id="280" r:id="rId22"/>
    <p:sldId id="276" r:id="rId23"/>
    <p:sldId id="281" r:id="rId24"/>
    <p:sldId id="277" r:id="rId25"/>
    <p:sldId id="283" r:id="rId26"/>
    <p:sldId id="279" r:id="rId27"/>
    <p:sldId id="278" r:id="rId28"/>
    <p:sldId id="288" r:id="rId29"/>
    <p:sldId id="292" r:id="rId30"/>
    <p:sldId id="304" r:id="rId31"/>
    <p:sldId id="261" r:id="rId32"/>
    <p:sldId id="285" r:id="rId33"/>
    <p:sldId id="262" r:id="rId34"/>
    <p:sldId id="303" r:id="rId35"/>
    <p:sldId id="274" r:id="rId36"/>
    <p:sldId id="308" r:id="rId37"/>
    <p:sldId id="1594" r:id="rId38"/>
    <p:sldId id="759" r:id="rId39"/>
    <p:sldId id="760" r:id="rId40"/>
    <p:sldId id="1620" r:id="rId41"/>
    <p:sldId id="1596" r:id="rId42"/>
    <p:sldId id="1597" r:id="rId43"/>
    <p:sldId id="761" r:id="rId44"/>
    <p:sldId id="1623" r:id="rId45"/>
    <p:sldId id="1686" r:id="rId46"/>
    <p:sldId id="1645" r:id="rId47"/>
    <p:sldId id="1601" r:id="rId48"/>
    <p:sldId id="1931" r:id="rId49"/>
    <p:sldId id="1624" r:id="rId50"/>
    <p:sldId id="1598" r:id="rId51"/>
    <p:sldId id="1687" r:id="rId52"/>
    <p:sldId id="1688" r:id="rId53"/>
    <p:sldId id="287" r:id="rId54"/>
    <p:sldId id="346" r:id="rId55"/>
    <p:sldId id="343" r:id="rId56"/>
    <p:sldId id="289" r:id="rId57"/>
    <p:sldId id="297" r:id="rId58"/>
    <p:sldId id="1610" r:id="rId59"/>
    <p:sldId id="754" r:id="rId60"/>
    <p:sldId id="758" r:id="rId61"/>
    <p:sldId id="347" r:id="rId62"/>
    <p:sldId id="1690" r:id="rId63"/>
    <p:sldId id="1618" r:id="rId64"/>
    <p:sldId id="1667" r:id="rId65"/>
    <p:sldId id="1691" r:id="rId66"/>
    <p:sldId id="1692" r:id="rId67"/>
    <p:sldId id="1693" r:id="rId68"/>
    <p:sldId id="388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icia Truesdail" initials="" lastIdx="21" clrIdx="0"/>
  <p:cmAuthor id="1" name="Alicia Truesdail" initials="AT" lastIdx="1" clrIdx="1"/>
  <p:cmAuthor id="2" name="Alicia Truesdail" initials="AT [2]" lastIdx="1" clrIdx="2"/>
  <p:cmAuthor id="3" name="Alicia Truesdail" initials="AT [3]" lastIdx="1" clrIdx="3"/>
  <p:cmAuthor id="4" name="Alicia Truesdail" initials="AT [4]" lastIdx="1" clrIdx="4"/>
  <p:cmAuthor id="5" name="Michael Donnarumma" initials="MD" lastIdx="0" clrIdx="5"/>
  <p:cmAuthor id="6" name="Katie Wallroff" initials="KW" lastIdx="1" clrIdx="6">
    <p:extLst>
      <p:ext uri="{19B8F6BF-5375-455C-9EA6-DF929625EA0E}">
        <p15:presenceInfo xmlns:p15="http://schemas.microsoft.com/office/powerpoint/2012/main" userId="S::kwallroff@m2mediagroup.com::d628e598-534c-4ae2-b4c0-9a6ea2e907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8ED"/>
    <a:srgbClr val="00B100"/>
    <a:srgbClr val="FFFFFF"/>
    <a:srgbClr val="3F762B"/>
    <a:srgbClr val="86AADD"/>
    <a:srgbClr val="2D6BC8"/>
    <a:srgbClr val="404040"/>
    <a:srgbClr val="1B3861"/>
    <a:srgbClr val="2E62B0"/>
    <a:srgbClr val="069C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4705"/>
  </p:normalViewPr>
  <p:slideViewPr>
    <p:cSldViewPr snapToGrid="0">
      <p:cViewPr varScale="1">
        <p:scale>
          <a:sx n="108" d="100"/>
          <a:sy n="108" d="100"/>
        </p:scale>
        <p:origin x="656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svg"/><Relationship Id="rId1" Type="http://schemas.openxmlformats.org/officeDocument/2006/relationships/image" Target="../media/image16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svg"/><Relationship Id="rId1" Type="http://schemas.openxmlformats.org/officeDocument/2006/relationships/image" Target="../media/image16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38F1EA-EC9A-4903-99F3-7D0D2E2F9FF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BE2A77D-934D-4D12-AEC5-18142DC5DD5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cap="none" baseline="0">
              <a:latin typeface="Trefoil Sans" panose="020B0000000000000000" pitchFamily="34" charset="0"/>
            </a:rPr>
            <a:t>What Do Girl Scouts </a:t>
          </a:r>
          <a:r>
            <a:rPr lang="en-US" b="1" i="0" cap="none" baseline="0">
              <a:latin typeface="Trefoil Sans" panose="020B0000000000000000" pitchFamily="34" charset="0"/>
            </a:rPr>
            <a:t>Learn</a:t>
          </a:r>
          <a:r>
            <a:rPr lang="en-US" b="0" i="0" cap="none" baseline="0">
              <a:latin typeface="Trefoil Sans" panose="020B0000000000000000" pitchFamily="34" charset="0"/>
            </a:rPr>
            <a:t> from Fall Product Program?</a:t>
          </a:r>
          <a:endParaRPr lang="en-US" b="0" i="0" cap="none">
            <a:latin typeface="Trefoil Sans" panose="020B0000000000000000" pitchFamily="34" charset="0"/>
          </a:endParaRPr>
        </a:p>
      </dgm:t>
    </dgm:pt>
    <dgm:pt modelId="{1BE41B4B-00EB-4720-B799-67B5D39A0D54}" type="parTrans" cxnId="{B3541AA8-2635-4ABF-BC85-B8D87151EE35}">
      <dgm:prSet/>
      <dgm:spPr/>
      <dgm:t>
        <a:bodyPr/>
        <a:lstStyle/>
        <a:p>
          <a:endParaRPr lang="en-US" sz="2800" b="0" i="0">
            <a:latin typeface="Trefoil Sans" panose="020B0000000000000000" pitchFamily="34" charset="0"/>
          </a:endParaRPr>
        </a:p>
      </dgm:t>
    </dgm:pt>
    <dgm:pt modelId="{A0C2BD42-60E2-4513-A9F4-06BFA35DDBCA}" type="sibTrans" cxnId="{B3541AA8-2635-4ABF-BC85-B8D87151EE35}">
      <dgm:prSet/>
      <dgm:spPr/>
      <dgm:t>
        <a:bodyPr/>
        <a:lstStyle/>
        <a:p>
          <a:endParaRPr lang="en-US" b="0" i="0">
            <a:latin typeface="Trefoil Sans" panose="020B0000000000000000" pitchFamily="34" charset="0"/>
          </a:endParaRPr>
        </a:p>
      </dgm:t>
    </dgm:pt>
    <dgm:pt modelId="{2D836EAC-7F33-404B-A3AF-973021F7E8F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cap="none" baseline="0">
              <a:latin typeface="Trefoil Sans" panose="020B0000000000000000" pitchFamily="34" charset="0"/>
            </a:rPr>
            <a:t>What Have Girl Scouts </a:t>
          </a:r>
          <a:r>
            <a:rPr lang="en-US" b="1" i="0" cap="none" baseline="0">
              <a:latin typeface="Trefoil Sans" panose="020B0000000000000000" pitchFamily="34" charset="0"/>
            </a:rPr>
            <a:t>Experienced</a:t>
          </a:r>
          <a:r>
            <a:rPr lang="en-US" b="0" i="0" cap="none" baseline="0">
              <a:latin typeface="Trefoil Sans" panose="020B0000000000000000" pitchFamily="34" charset="0"/>
            </a:rPr>
            <a:t> Using the Money Earned from Fall Product Program?</a:t>
          </a:r>
          <a:endParaRPr lang="en-US" b="0" i="0" cap="none">
            <a:latin typeface="Trefoil Sans" panose="020B0000000000000000" pitchFamily="34" charset="0"/>
          </a:endParaRPr>
        </a:p>
      </dgm:t>
    </dgm:pt>
    <dgm:pt modelId="{C0C7BD5A-2001-40BD-A109-97782C02A1A6}" type="parTrans" cxnId="{B492BF72-7C5E-4D82-93C6-44E858063EE7}">
      <dgm:prSet/>
      <dgm:spPr/>
      <dgm:t>
        <a:bodyPr/>
        <a:lstStyle/>
        <a:p>
          <a:endParaRPr lang="en-US" sz="2800" b="0" i="0">
            <a:latin typeface="Trefoil Sans" panose="020B0000000000000000" pitchFamily="34" charset="0"/>
          </a:endParaRPr>
        </a:p>
      </dgm:t>
    </dgm:pt>
    <dgm:pt modelId="{3FA7A8EC-5317-4D26-B401-5BD208500B5B}" type="sibTrans" cxnId="{B492BF72-7C5E-4D82-93C6-44E858063EE7}">
      <dgm:prSet/>
      <dgm:spPr/>
      <dgm:t>
        <a:bodyPr/>
        <a:lstStyle/>
        <a:p>
          <a:endParaRPr lang="en-US" b="0" i="0">
            <a:latin typeface="Trefoil Sans" panose="020B0000000000000000" pitchFamily="34" charset="0"/>
          </a:endParaRPr>
        </a:p>
      </dgm:t>
    </dgm:pt>
    <dgm:pt modelId="{38A5F26C-09A5-4AD6-964A-C262D643DC1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cap="none" baseline="0">
              <a:latin typeface="Trefoil Sans" panose="020B0000000000000000" pitchFamily="34" charset="0"/>
            </a:rPr>
            <a:t>How Have Troops Used Money Earned from Product Programs to </a:t>
          </a:r>
          <a:r>
            <a:rPr lang="en-US" b="1" i="0" cap="none" baseline="0">
              <a:latin typeface="Trefoil Sans" panose="020B0000000000000000" pitchFamily="34" charset="0"/>
            </a:rPr>
            <a:t>Give Back</a:t>
          </a:r>
          <a:r>
            <a:rPr lang="en-US" b="0" i="0" cap="none" baseline="0">
              <a:latin typeface="Trefoil Sans" panose="020B0000000000000000" pitchFamily="34" charset="0"/>
            </a:rPr>
            <a:t>?</a:t>
          </a:r>
          <a:endParaRPr lang="en-US" b="0" i="0" cap="none">
            <a:latin typeface="Trefoil Sans" panose="020B0000000000000000" pitchFamily="34" charset="0"/>
          </a:endParaRPr>
        </a:p>
      </dgm:t>
    </dgm:pt>
    <dgm:pt modelId="{8DFC93D2-80A7-4A1A-90A9-4839C05F27A0}" type="parTrans" cxnId="{2861EA3C-92FD-4BEA-A63A-F0D75CE82271}">
      <dgm:prSet/>
      <dgm:spPr/>
      <dgm:t>
        <a:bodyPr/>
        <a:lstStyle/>
        <a:p>
          <a:endParaRPr lang="en-US" sz="2800" b="0" i="0">
            <a:latin typeface="Trefoil Sans" panose="020B0000000000000000" pitchFamily="34" charset="0"/>
          </a:endParaRPr>
        </a:p>
      </dgm:t>
    </dgm:pt>
    <dgm:pt modelId="{FF528C82-B021-46CB-B93E-8607439AFE3B}" type="sibTrans" cxnId="{2861EA3C-92FD-4BEA-A63A-F0D75CE82271}">
      <dgm:prSet/>
      <dgm:spPr/>
      <dgm:t>
        <a:bodyPr/>
        <a:lstStyle/>
        <a:p>
          <a:endParaRPr lang="en-US" b="0" i="0">
            <a:latin typeface="Trefoil Sans" panose="020B0000000000000000" pitchFamily="34" charset="0"/>
          </a:endParaRPr>
        </a:p>
      </dgm:t>
    </dgm:pt>
    <dgm:pt modelId="{FD3E8E66-3553-4652-B457-DF4F2E6FF9B6}" type="pres">
      <dgm:prSet presAssocID="{0838F1EA-EC9A-4903-99F3-7D0D2E2F9FFD}" presName="root" presStyleCnt="0">
        <dgm:presLayoutVars>
          <dgm:dir/>
          <dgm:resizeHandles val="exact"/>
        </dgm:presLayoutVars>
      </dgm:prSet>
      <dgm:spPr/>
    </dgm:pt>
    <dgm:pt modelId="{110173DD-CEC0-422E-8968-B9ED333F8024}" type="pres">
      <dgm:prSet presAssocID="{3BE2A77D-934D-4D12-AEC5-18142DC5DD50}" presName="compNode" presStyleCnt="0"/>
      <dgm:spPr/>
    </dgm:pt>
    <dgm:pt modelId="{00920898-E317-4EE7-86BA-12B14B1B0D16}" type="pres">
      <dgm:prSet presAssocID="{3BE2A77D-934D-4D12-AEC5-18142DC5DD50}" presName="bgRect" presStyleLbl="bgShp" presStyleIdx="0" presStyleCnt="3"/>
      <dgm:spPr/>
    </dgm:pt>
    <dgm:pt modelId="{992B8672-F96F-489B-9FBE-89FAFEF154EE}" type="pres">
      <dgm:prSet presAssocID="{3BE2A77D-934D-4D12-AEC5-18142DC5DD5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6D146CEE-8053-48C9-9136-8D8C27AD2F32}" type="pres">
      <dgm:prSet presAssocID="{3BE2A77D-934D-4D12-AEC5-18142DC5DD50}" presName="spaceRect" presStyleCnt="0"/>
      <dgm:spPr/>
    </dgm:pt>
    <dgm:pt modelId="{793E3CDD-6AE7-4D45-8042-A1127D8AA3BE}" type="pres">
      <dgm:prSet presAssocID="{3BE2A77D-934D-4D12-AEC5-18142DC5DD50}" presName="parTx" presStyleLbl="revTx" presStyleIdx="0" presStyleCnt="3">
        <dgm:presLayoutVars>
          <dgm:chMax val="0"/>
          <dgm:chPref val="0"/>
        </dgm:presLayoutVars>
      </dgm:prSet>
      <dgm:spPr/>
    </dgm:pt>
    <dgm:pt modelId="{C4E03E42-CA49-49C7-AC20-D6BE6D13B140}" type="pres">
      <dgm:prSet presAssocID="{A0C2BD42-60E2-4513-A9F4-06BFA35DDBCA}" presName="sibTrans" presStyleCnt="0"/>
      <dgm:spPr/>
    </dgm:pt>
    <dgm:pt modelId="{41BAEB55-F251-4C80-ADAD-B0D82B58C51B}" type="pres">
      <dgm:prSet presAssocID="{2D836EAC-7F33-404B-A3AF-973021F7E8F5}" presName="compNode" presStyleCnt="0"/>
      <dgm:spPr/>
    </dgm:pt>
    <dgm:pt modelId="{21A35B1D-8AD2-4F1D-840D-F50D36E9ADC8}" type="pres">
      <dgm:prSet presAssocID="{2D836EAC-7F33-404B-A3AF-973021F7E8F5}" presName="bgRect" presStyleLbl="bgShp" presStyleIdx="1" presStyleCnt="3"/>
      <dgm:spPr/>
    </dgm:pt>
    <dgm:pt modelId="{E66908F9-4F63-4D58-B386-035BB91F1F64}" type="pres">
      <dgm:prSet presAssocID="{2D836EAC-7F33-404B-A3AF-973021F7E8F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45044125-1E65-4712-8E2A-37FAF11CFCCC}" type="pres">
      <dgm:prSet presAssocID="{2D836EAC-7F33-404B-A3AF-973021F7E8F5}" presName="spaceRect" presStyleCnt="0"/>
      <dgm:spPr/>
    </dgm:pt>
    <dgm:pt modelId="{399AE02A-04BA-43A7-BEB9-D88F8BBD4D2A}" type="pres">
      <dgm:prSet presAssocID="{2D836EAC-7F33-404B-A3AF-973021F7E8F5}" presName="parTx" presStyleLbl="revTx" presStyleIdx="1" presStyleCnt="3">
        <dgm:presLayoutVars>
          <dgm:chMax val="0"/>
          <dgm:chPref val="0"/>
        </dgm:presLayoutVars>
      </dgm:prSet>
      <dgm:spPr/>
    </dgm:pt>
    <dgm:pt modelId="{57AC79F3-CBC7-4839-BE61-9BC14D617944}" type="pres">
      <dgm:prSet presAssocID="{3FA7A8EC-5317-4D26-B401-5BD208500B5B}" presName="sibTrans" presStyleCnt="0"/>
      <dgm:spPr/>
    </dgm:pt>
    <dgm:pt modelId="{F7361D15-D833-4E7F-BE2D-E66A739141AE}" type="pres">
      <dgm:prSet presAssocID="{38A5F26C-09A5-4AD6-964A-C262D643DC1D}" presName="compNode" presStyleCnt="0"/>
      <dgm:spPr/>
    </dgm:pt>
    <dgm:pt modelId="{4F254F07-C2B3-40DB-9550-8C2C580486E3}" type="pres">
      <dgm:prSet presAssocID="{38A5F26C-09A5-4AD6-964A-C262D643DC1D}" presName="bgRect" presStyleLbl="bgShp" presStyleIdx="2" presStyleCnt="3"/>
      <dgm:spPr/>
    </dgm:pt>
    <dgm:pt modelId="{08A65FDE-A4A9-4E55-90AD-5D0A2B53504F}" type="pres">
      <dgm:prSet presAssocID="{38A5F26C-09A5-4AD6-964A-C262D643DC1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row circle"/>
        </a:ext>
      </dgm:extLst>
    </dgm:pt>
    <dgm:pt modelId="{47919E08-AAC4-4932-BC0C-B0C7D962BB2F}" type="pres">
      <dgm:prSet presAssocID="{38A5F26C-09A5-4AD6-964A-C262D643DC1D}" presName="spaceRect" presStyleCnt="0"/>
      <dgm:spPr/>
    </dgm:pt>
    <dgm:pt modelId="{A384D524-C4F5-4AF9-A05D-323AB4C7AF84}" type="pres">
      <dgm:prSet presAssocID="{38A5F26C-09A5-4AD6-964A-C262D643DC1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0CEF71E-F41C-2944-AF07-A5E506350831}" type="presOf" srcId="{2D836EAC-7F33-404B-A3AF-973021F7E8F5}" destId="{399AE02A-04BA-43A7-BEB9-D88F8BBD4D2A}" srcOrd="0" destOrd="0" presId="urn:microsoft.com/office/officeart/2018/2/layout/IconVerticalSolidList"/>
    <dgm:cxn modelId="{2861EA3C-92FD-4BEA-A63A-F0D75CE82271}" srcId="{0838F1EA-EC9A-4903-99F3-7D0D2E2F9FFD}" destId="{38A5F26C-09A5-4AD6-964A-C262D643DC1D}" srcOrd="2" destOrd="0" parTransId="{8DFC93D2-80A7-4A1A-90A9-4839C05F27A0}" sibTransId="{FF528C82-B021-46CB-B93E-8607439AFE3B}"/>
    <dgm:cxn modelId="{B8DDA53F-C750-F448-ABA1-779FFE41E4A6}" type="presOf" srcId="{38A5F26C-09A5-4AD6-964A-C262D643DC1D}" destId="{A384D524-C4F5-4AF9-A05D-323AB4C7AF84}" srcOrd="0" destOrd="0" presId="urn:microsoft.com/office/officeart/2018/2/layout/IconVerticalSolidList"/>
    <dgm:cxn modelId="{B492BF72-7C5E-4D82-93C6-44E858063EE7}" srcId="{0838F1EA-EC9A-4903-99F3-7D0D2E2F9FFD}" destId="{2D836EAC-7F33-404B-A3AF-973021F7E8F5}" srcOrd="1" destOrd="0" parTransId="{C0C7BD5A-2001-40BD-A109-97782C02A1A6}" sibTransId="{3FA7A8EC-5317-4D26-B401-5BD208500B5B}"/>
    <dgm:cxn modelId="{3B18258C-9A2D-8C4B-8E99-4684D9A94DF4}" type="presOf" srcId="{0838F1EA-EC9A-4903-99F3-7D0D2E2F9FFD}" destId="{FD3E8E66-3553-4652-B457-DF4F2E6FF9B6}" srcOrd="0" destOrd="0" presId="urn:microsoft.com/office/officeart/2018/2/layout/IconVerticalSolidList"/>
    <dgm:cxn modelId="{B3541AA8-2635-4ABF-BC85-B8D87151EE35}" srcId="{0838F1EA-EC9A-4903-99F3-7D0D2E2F9FFD}" destId="{3BE2A77D-934D-4D12-AEC5-18142DC5DD50}" srcOrd="0" destOrd="0" parTransId="{1BE41B4B-00EB-4720-B799-67B5D39A0D54}" sibTransId="{A0C2BD42-60E2-4513-A9F4-06BFA35DDBCA}"/>
    <dgm:cxn modelId="{6CBDFEBA-2B8D-3341-B04C-BBCC9DBE8801}" type="presOf" srcId="{3BE2A77D-934D-4D12-AEC5-18142DC5DD50}" destId="{793E3CDD-6AE7-4D45-8042-A1127D8AA3BE}" srcOrd="0" destOrd="0" presId="urn:microsoft.com/office/officeart/2018/2/layout/IconVerticalSolidList"/>
    <dgm:cxn modelId="{4061AB97-3066-AE44-B757-C1E00C7518AE}" type="presParOf" srcId="{FD3E8E66-3553-4652-B457-DF4F2E6FF9B6}" destId="{110173DD-CEC0-422E-8968-B9ED333F8024}" srcOrd="0" destOrd="0" presId="urn:microsoft.com/office/officeart/2018/2/layout/IconVerticalSolidList"/>
    <dgm:cxn modelId="{5B56AF4E-9C60-1845-96EB-FAEFCEB8CEF2}" type="presParOf" srcId="{110173DD-CEC0-422E-8968-B9ED333F8024}" destId="{00920898-E317-4EE7-86BA-12B14B1B0D16}" srcOrd="0" destOrd="0" presId="urn:microsoft.com/office/officeart/2018/2/layout/IconVerticalSolidList"/>
    <dgm:cxn modelId="{8F53DEE3-4758-B94B-A0E6-1D9F502D329B}" type="presParOf" srcId="{110173DD-CEC0-422E-8968-B9ED333F8024}" destId="{992B8672-F96F-489B-9FBE-89FAFEF154EE}" srcOrd="1" destOrd="0" presId="urn:microsoft.com/office/officeart/2018/2/layout/IconVerticalSolidList"/>
    <dgm:cxn modelId="{A13B5E3B-18BA-B844-9C47-D28160416229}" type="presParOf" srcId="{110173DD-CEC0-422E-8968-B9ED333F8024}" destId="{6D146CEE-8053-48C9-9136-8D8C27AD2F32}" srcOrd="2" destOrd="0" presId="urn:microsoft.com/office/officeart/2018/2/layout/IconVerticalSolidList"/>
    <dgm:cxn modelId="{40CC1BFA-37A4-5047-81A1-7BE6A01B3842}" type="presParOf" srcId="{110173DD-CEC0-422E-8968-B9ED333F8024}" destId="{793E3CDD-6AE7-4D45-8042-A1127D8AA3BE}" srcOrd="3" destOrd="0" presId="urn:microsoft.com/office/officeart/2018/2/layout/IconVerticalSolidList"/>
    <dgm:cxn modelId="{F5ED373D-3FBF-324C-8A0A-CC79F0695F28}" type="presParOf" srcId="{FD3E8E66-3553-4652-B457-DF4F2E6FF9B6}" destId="{C4E03E42-CA49-49C7-AC20-D6BE6D13B140}" srcOrd="1" destOrd="0" presId="urn:microsoft.com/office/officeart/2018/2/layout/IconVerticalSolidList"/>
    <dgm:cxn modelId="{A0B266C2-35F3-044A-8C19-4E5D9F9BF4FB}" type="presParOf" srcId="{FD3E8E66-3553-4652-B457-DF4F2E6FF9B6}" destId="{41BAEB55-F251-4C80-ADAD-B0D82B58C51B}" srcOrd="2" destOrd="0" presId="urn:microsoft.com/office/officeart/2018/2/layout/IconVerticalSolidList"/>
    <dgm:cxn modelId="{17EFE818-C9D9-AA4A-8972-3026640DBA11}" type="presParOf" srcId="{41BAEB55-F251-4C80-ADAD-B0D82B58C51B}" destId="{21A35B1D-8AD2-4F1D-840D-F50D36E9ADC8}" srcOrd="0" destOrd="0" presId="urn:microsoft.com/office/officeart/2018/2/layout/IconVerticalSolidList"/>
    <dgm:cxn modelId="{960C8C25-67DB-6949-832C-73C360F21802}" type="presParOf" srcId="{41BAEB55-F251-4C80-ADAD-B0D82B58C51B}" destId="{E66908F9-4F63-4D58-B386-035BB91F1F64}" srcOrd="1" destOrd="0" presId="urn:microsoft.com/office/officeart/2018/2/layout/IconVerticalSolidList"/>
    <dgm:cxn modelId="{8C0D6123-931F-4548-B957-720975EBA83D}" type="presParOf" srcId="{41BAEB55-F251-4C80-ADAD-B0D82B58C51B}" destId="{45044125-1E65-4712-8E2A-37FAF11CFCCC}" srcOrd="2" destOrd="0" presId="urn:microsoft.com/office/officeart/2018/2/layout/IconVerticalSolidList"/>
    <dgm:cxn modelId="{289A67AD-AE5B-554D-A404-A39B259B6FF0}" type="presParOf" srcId="{41BAEB55-F251-4C80-ADAD-B0D82B58C51B}" destId="{399AE02A-04BA-43A7-BEB9-D88F8BBD4D2A}" srcOrd="3" destOrd="0" presId="urn:microsoft.com/office/officeart/2018/2/layout/IconVerticalSolidList"/>
    <dgm:cxn modelId="{B90A4EFD-EA13-D942-A47A-2C9E8929D1BA}" type="presParOf" srcId="{FD3E8E66-3553-4652-B457-DF4F2E6FF9B6}" destId="{57AC79F3-CBC7-4839-BE61-9BC14D617944}" srcOrd="3" destOrd="0" presId="urn:microsoft.com/office/officeart/2018/2/layout/IconVerticalSolidList"/>
    <dgm:cxn modelId="{EC16E92F-06CF-F04E-A602-297EFFFC03D7}" type="presParOf" srcId="{FD3E8E66-3553-4652-B457-DF4F2E6FF9B6}" destId="{F7361D15-D833-4E7F-BE2D-E66A739141AE}" srcOrd="4" destOrd="0" presId="urn:microsoft.com/office/officeart/2018/2/layout/IconVerticalSolidList"/>
    <dgm:cxn modelId="{3863820C-4F15-5942-BD13-2ED6DAAE789C}" type="presParOf" srcId="{F7361D15-D833-4E7F-BE2D-E66A739141AE}" destId="{4F254F07-C2B3-40DB-9550-8C2C580486E3}" srcOrd="0" destOrd="0" presId="urn:microsoft.com/office/officeart/2018/2/layout/IconVerticalSolidList"/>
    <dgm:cxn modelId="{369B0259-5C5F-FC4B-B5D5-2EDF1A6E5200}" type="presParOf" srcId="{F7361D15-D833-4E7F-BE2D-E66A739141AE}" destId="{08A65FDE-A4A9-4E55-90AD-5D0A2B53504F}" srcOrd="1" destOrd="0" presId="urn:microsoft.com/office/officeart/2018/2/layout/IconVerticalSolidList"/>
    <dgm:cxn modelId="{0512AED1-0EBA-854F-A56C-2E532D2C57B2}" type="presParOf" srcId="{F7361D15-D833-4E7F-BE2D-E66A739141AE}" destId="{47919E08-AAC4-4932-BC0C-B0C7D962BB2F}" srcOrd="2" destOrd="0" presId="urn:microsoft.com/office/officeart/2018/2/layout/IconVerticalSolidList"/>
    <dgm:cxn modelId="{C257A5B6-A2C3-6A42-B98D-AD1FAF3733E8}" type="presParOf" srcId="{F7361D15-D833-4E7F-BE2D-E66A739141AE}" destId="{A384D524-C4F5-4AF9-A05D-323AB4C7AF8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DCC038-116E-974A-87D2-33D682FCBF49}" type="doc">
      <dgm:prSet loTypeId="urn:microsoft.com/office/officeart/2005/8/layout/process4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57F4346-D016-604F-BE1D-CE2607A50753}">
      <dgm:prSet custT="1"/>
      <dgm:spPr/>
      <dgm:t>
        <a:bodyPr/>
        <a:lstStyle/>
        <a:p>
          <a:r>
            <a:rPr lang="en-US" sz="2400" b="1" i="0" baseline="0">
              <a:latin typeface="Trefoil Sans" panose="020B0000000000000000" pitchFamily="34" charset="0"/>
            </a:rPr>
            <a:t>You</a:t>
          </a:r>
          <a:r>
            <a:rPr lang="en-US" sz="2400" i="0" baseline="0">
              <a:latin typeface="Trefoil Sans" panose="020B0000000000000000" pitchFamily="34" charset="0"/>
            </a:rPr>
            <a:t> are </a:t>
          </a:r>
          <a:r>
            <a:rPr lang="en-US" sz="2400">
              <a:latin typeface="Trefoil Sans" panose="020B0000000000000000" pitchFamily="34" charset="0"/>
            </a:rPr>
            <a:t>directly impacting the future of girls by…</a:t>
          </a:r>
        </a:p>
      </dgm:t>
    </dgm:pt>
    <dgm:pt modelId="{226B9EAF-DC3D-4140-9910-C6C2D7A628AB}" type="parTrans" cxnId="{F0CD190D-E588-B84C-AF23-EF4D7B092F17}">
      <dgm:prSet/>
      <dgm:spPr/>
      <dgm:t>
        <a:bodyPr/>
        <a:lstStyle/>
        <a:p>
          <a:endParaRPr lang="en-US" sz="2000"/>
        </a:p>
      </dgm:t>
    </dgm:pt>
    <dgm:pt modelId="{8F5D32FA-1E2D-834C-B458-FF751F4B3C99}" type="sibTrans" cxnId="{F0CD190D-E588-B84C-AF23-EF4D7B092F17}">
      <dgm:prSet/>
      <dgm:spPr/>
      <dgm:t>
        <a:bodyPr/>
        <a:lstStyle/>
        <a:p>
          <a:endParaRPr lang="en-US" sz="2000"/>
        </a:p>
      </dgm:t>
    </dgm:pt>
    <dgm:pt modelId="{2740D6DE-F3F3-C940-8B74-358C5F32CCAE}">
      <dgm:prSet custT="1"/>
      <dgm:spPr/>
      <dgm:t>
        <a:bodyPr/>
        <a:lstStyle/>
        <a:p>
          <a:r>
            <a:rPr lang="en-US" sz="1050" b="1" i="0" baseline="0">
              <a:latin typeface="Trefoil Sans" panose="020B0000000000000000" pitchFamily="34" charset="0"/>
            </a:rPr>
            <a:t>Facilitating</a:t>
          </a:r>
          <a:r>
            <a:rPr lang="en-US" sz="1050" i="0" baseline="0">
              <a:latin typeface="Trefoil Sans" panose="020B0000000000000000" pitchFamily="34" charset="0"/>
            </a:rPr>
            <a:t> </a:t>
          </a:r>
          <a:r>
            <a:rPr lang="en-US" sz="1050" i="0">
              <a:latin typeface="Trefoil Sans" panose="020B0000000000000000" pitchFamily="34" charset="0"/>
            </a:rPr>
            <a:t>the largest girl-led entrepreneurial </a:t>
          </a:r>
          <a:r>
            <a:rPr lang="en-US" sz="1050">
              <a:latin typeface="Trefoil Sans" panose="020B0000000000000000" pitchFamily="34" charset="0"/>
            </a:rPr>
            <a:t>program in the world</a:t>
          </a:r>
        </a:p>
      </dgm:t>
    </dgm:pt>
    <dgm:pt modelId="{EC50F9FB-DEA0-6949-8FF6-C2C7CCCC817C}" type="parTrans" cxnId="{97D75383-3559-8E42-9053-68533F459EA9}">
      <dgm:prSet/>
      <dgm:spPr/>
      <dgm:t>
        <a:bodyPr/>
        <a:lstStyle/>
        <a:p>
          <a:endParaRPr lang="en-US" sz="2000"/>
        </a:p>
      </dgm:t>
    </dgm:pt>
    <dgm:pt modelId="{E2FF1CC6-93E2-DE46-ACE6-E101122E7A9C}" type="sibTrans" cxnId="{97D75383-3559-8E42-9053-68533F459EA9}">
      <dgm:prSet/>
      <dgm:spPr/>
      <dgm:t>
        <a:bodyPr/>
        <a:lstStyle/>
        <a:p>
          <a:endParaRPr lang="en-US" sz="2000"/>
        </a:p>
      </dgm:t>
    </dgm:pt>
    <dgm:pt modelId="{F97E10A0-FC70-6543-AD0C-FA4A0232BFA2}">
      <dgm:prSet custT="1"/>
      <dgm:spPr/>
      <dgm:t>
        <a:bodyPr/>
        <a:lstStyle/>
        <a:p>
          <a:r>
            <a:rPr lang="en-US" sz="1050" i="0" baseline="0">
              <a:latin typeface="Trefoil Sans" panose="020B0000000000000000" pitchFamily="34" charset="0"/>
            </a:rPr>
            <a:t>Assisting girls in </a:t>
          </a:r>
          <a:r>
            <a:rPr lang="en-US" sz="1050" b="1" i="0" baseline="0">
              <a:latin typeface="Trefoil Sans" panose="020B0000000000000000" pitchFamily="34" charset="0"/>
            </a:rPr>
            <a:t>earning</a:t>
          </a:r>
          <a:r>
            <a:rPr lang="en-US" sz="1050" i="0" baseline="0">
              <a:latin typeface="Trefoil Sans" panose="020B0000000000000000" pitchFamily="34" charset="0"/>
            </a:rPr>
            <a:t> funds to support their amazing girl-led adventures and service opportunities</a:t>
          </a:r>
          <a:r>
            <a:rPr lang="en-US" sz="1050" i="0">
              <a:latin typeface="Trefoil Sans" panose="020B0000000000000000" pitchFamily="34" charset="0"/>
            </a:rPr>
            <a:t> locally, nationally and globally</a:t>
          </a:r>
          <a:endParaRPr lang="en-US" sz="1050">
            <a:latin typeface="Trefoil Sans" panose="020B0000000000000000" pitchFamily="34" charset="0"/>
          </a:endParaRPr>
        </a:p>
      </dgm:t>
    </dgm:pt>
    <dgm:pt modelId="{13515244-FA6C-CE45-8D85-60DFEA4A0AAE}" type="parTrans" cxnId="{9AC1FE33-80A0-7845-9776-72AAE6762443}">
      <dgm:prSet/>
      <dgm:spPr/>
      <dgm:t>
        <a:bodyPr/>
        <a:lstStyle/>
        <a:p>
          <a:endParaRPr lang="en-US" sz="2000"/>
        </a:p>
      </dgm:t>
    </dgm:pt>
    <dgm:pt modelId="{519EFD0D-0603-6E43-9869-EAA295E2B416}" type="sibTrans" cxnId="{9AC1FE33-80A0-7845-9776-72AAE6762443}">
      <dgm:prSet/>
      <dgm:spPr/>
      <dgm:t>
        <a:bodyPr/>
        <a:lstStyle/>
        <a:p>
          <a:endParaRPr lang="en-US" sz="2000"/>
        </a:p>
      </dgm:t>
    </dgm:pt>
    <dgm:pt modelId="{E3198204-A614-9F4C-9A2E-A2898B5765E3}">
      <dgm:prSet custT="1"/>
      <dgm:spPr/>
      <dgm:t>
        <a:bodyPr/>
        <a:lstStyle/>
        <a:p>
          <a:r>
            <a:rPr lang="en-US" sz="1050">
              <a:latin typeface="Trefoil Sans" panose="020B0000000000000000" pitchFamily="34" charset="0"/>
            </a:rPr>
            <a:t>Providing girls the opportunity to </a:t>
          </a:r>
          <a:r>
            <a:rPr lang="en-US" sz="1050" b="1">
              <a:latin typeface="Trefoil Sans" panose="020B0000000000000000" pitchFamily="34" charset="0"/>
            </a:rPr>
            <a:t>share</a:t>
          </a:r>
          <a:r>
            <a:rPr lang="en-US" sz="1050">
              <a:latin typeface="Trefoil Sans" panose="020B0000000000000000" pitchFamily="34" charset="0"/>
            </a:rPr>
            <a:t> their skills to make the world a better place</a:t>
          </a:r>
        </a:p>
      </dgm:t>
    </dgm:pt>
    <dgm:pt modelId="{BE6A2A1E-13C7-D844-B567-83426EB4EF4E}" type="parTrans" cxnId="{FEB9EB9B-B781-764B-B123-A84B06685AA0}">
      <dgm:prSet/>
      <dgm:spPr/>
      <dgm:t>
        <a:bodyPr/>
        <a:lstStyle/>
        <a:p>
          <a:endParaRPr lang="en-US" sz="2000"/>
        </a:p>
      </dgm:t>
    </dgm:pt>
    <dgm:pt modelId="{6B0B8985-6373-944F-95A4-374B7708BA4A}" type="sibTrans" cxnId="{FEB9EB9B-B781-764B-B123-A84B06685AA0}">
      <dgm:prSet/>
      <dgm:spPr/>
      <dgm:t>
        <a:bodyPr/>
        <a:lstStyle/>
        <a:p>
          <a:endParaRPr lang="en-US" sz="2000"/>
        </a:p>
      </dgm:t>
    </dgm:pt>
    <dgm:pt modelId="{387183E8-7E26-4546-B972-D7DD14AF266B}">
      <dgm:prSet custT="1"/>
      <dgm:spPr/>
      <dgm:t>
        <a:bodyPr/>
        <a:lstStyle/>
        <a:p>
          <a:r>
            <a:rPr lang="en-US" sz="2400" b="1" i="0" baseline="0">
              <a:latin typeface="Trefoil Sans" panose="020B0000000000000000" pitchFamily="34" charset="0"/>
            </a:rPr>
            <a:t>You</a:t>
          </a:r>
          <a:r>
            <a:rPr lang="en-US" sz="2400" b="0" i="0" baseline="0">
              <a:latin typeface="Trefoil Sans" panose="020B0000000000000000" pitchFamily="34" charset="0"/>
            </a:rPr>
            <a:t> are providing </a:t>
          </a:r>
          <a:r>
            <a:rPr lang="en-US" sz="2400" b="1" i="0">
              <a:latin typeface="Trefoil Sans" panose="020B0000000000000000" pitchFamily="34" charset="0"/>
            </a:rPr>
            <a:t>g</a:t>
          </a:r>
          <a:r>
            <a:rPr lang="en-US" sz="2400" b="1" i="0" baseline="0">
              <a:latin typeface="Trefoil Sans" panose="020B0000000000000000" pitchFamily="34" charset="0"/>
            </a:rPr>
            <a:t>irls</a:t>
          </a:r>
          <a:r>
            <a:rPr lang="en-US" sz="2400" b="0" i="0" baseline="0">
              <a:latin typeface="Trefoil Sans" panose="020B0000000000000000" pitchFamily="34" charset="0"/>
            </a:rPr>
            <a:t> with </a:t>
          </a:r>
          <a:r>
            <a:rPr lang="en-US" sz="2400" b="1" i="0" baseline="0">
              <a:latin typeface="Trefoil Sans" panose="020B0000000000000000" pitchFamily="34" charset="0"/>
            </a:rPr>
            <a:t>life-changing</a:t>
          </a:r>
          <a:r>
            <a:rPr lang="en-US" sz="2400" b="0" i="0" baseline="0">
              <a:latin typeface="Trefoil Sans" panose="020B0000000000000000" pitchFamily="34" charset="0"/>
            </a:rPr>
            <a:t> experiences by trusting your strengths</a:t>
          </a:r>
          <a:endParaRPr lang="en-US" sz="2400">
            <a:latin typeface="Trefoil Sans" panose="020B0000000000000000" pitchFamily="34" charset="0"/>
          </a:endParaRPr>
        </a:p>
      </dgm:t>
    </dgm:pt>
    <dgm:pt modelId="{EEFDF3B8-BEF1-C240-BE71-8004CEB9B29B}" type="parTrans" cxnId="{A319D270-A23E-CD42-85E7-5EDC053A3BFB}">
      <dgm:prSet/>
      <dgm:spPr/>
      <dgm:t>
        <a:bodyPr/>
        <a:lstStyle/>
        <a:p>
          <a:endParaRPr lang="en-US" sz="2000"/>
        </a:p>
      </dgm:t>
    </dgm:pt>
    <dgm:pt modelId="{718339E4-12A6-AF45-B8D2-503FC1A5648D}" type="sibTrans" cxnId="{A319D270-A23E-CD42-85E7-5EDC053A3BFB}">
      <dgm:prSet/>
      <dgm:spPr/>
      <dgm:t>
        <a:bodyPr/>
        <a:lstStyle/>
        <a:p>
          <a:endParaRPr lang="en-US" sz="2000"/>
        </a:p>
      </dgm:t>
    </dgm:pt>
    <dgm:pt modelId="{0158BEE9-4E27-B243-BB5C-4FC979ED820D}" type="pres">
      <dgm:prSet presAssocID="{F4DCC038-116E-974A-87D2-33D682FCBF49}" presName="Name0" presStyleCnt="0">
        <dgm:presLayoutVars>
          <dgm:dir/>
          <dgm:animLvl val="lvl"/>
          <dgm:resizeHandles val="exact"/>
        </dgm:presLayoutVars>
      </dgm:prSet>
      <dgm:spPr/>
    </dgm:pt>
    <dgm:pt modelId="{B9ADFF93-559C-9144-84DD-6B2B5BD70836}" type="pres">
      <dgm:prSet presAssocID="{387183E8-7E26-4546-B972-D7DD14AF266B}" presName="boxAndChildren" presStyleCnt="0"/>
      <dgm:spPr/>
    </dgm:pt>
    <dgm:pt modelId="{AEE51A0B-0346-BD44-ABBB-6B4AFAC29C4F}" type="pres">
      <dgm:prSet presAssocID="{387183E8-7E26-4546-B972-D7DD14AF266B}" presName="parentTextBox" presStyleLbl="node1" presStyleIdx="0" presStyleCnt="2"/>
      <dgm:spPr/>
    </dgm:pt>
    <dgm:pt modelId="{548CD91A-6E11-EA4D-8E06-8499EA1219F3}" type="pres">
      <dgm:prSet presAssocID="{8F5D32FA-1E2D-834C-B458-FF751F4B3C99}" presName="sp" presStyleCnt="0"/>
      <dgm:spPr/>
    </dgm:pt>
    <dgm:pt modelId="{1735885F-7CBB-C044-B765-AA0C8CC96399}" type="pres">
      <dgm:prSet presAssocID="{757F4346-D016-604F-BE1D-CE2607A50753}" presName="arrowAndChildren" presStyleCnt="0"/>
      <dgm:spPr/>
    </dgm:pt>
    <dgm:pt modelId="{1B4BEDFE-A2AA-A245-BD03-2039B9C7FAC2}" type="pres">
      <dgm:prSet presAssocID="{757F4346-D016-604F-BE1D-CE2607A50753}" presName="parentTextArrow" presStyleLbl="node1" presStyleIdx="0" presStyleCnt="2"/>
      <dgm:spPr/>
    </dgm:pt>
    <dgm:pt modelId="{2EF76374-189E-804E-9DD8-C47AB25DC096}" type="pres">
      <dgm:prSet presAssocID="{757F4346-D016-604F-BE1D-CE2607A50753}" presName="arrow" presStyleLbl="node1" presStyleIdx="1" presStyleCnt="2" custScaleY="137319" custLinFactNeighborY="-2484"/>
      <dgm:spPr/>
    </dgm:pt>
    <dgm:pt modelId="{14CB049F-93D3-8046-8CE3-BAA9E39F0A81}" type="pres">
      <dgm:prSet presAssocID="{757F4346-D016-604F-BE1D-CE2607A50753}" presName="descendantArrow" presStyleCnt="0"/>
      <dgm:spPr/>
    </dgm:pt>
    <dgm:pt modelId="{DEE6E466-06C7-5F40-AD9C-039A338724EA}" type="pres">
      <dgm:prSet presAssocID="{2740D6DE-F3F3-C940-8B74-358C5F32CCAE}" presName="childTextArrow" presStyleLbl="fgAccFollowNode1" presStyleIdx="0" presStyleCnt="3" custScaleY="134285">
        <dgm:presLayoutVars>
          <dgm:bulletEnabled val="1"/>
        </dgm:presLayoutVars>
      </dgm:prSet>
      <dgm:spPr/>
    </dgm:pt>
    <dgm:pt modelId="{E881B965-9A52-F641-8B72-5A0CFADDB888}" type="pres">
      <dgm:prSet presAssocID="{F97E10A0-FC70-6543-AD0C-FA4A0232BFA2}" presName="childTextArrow" presStyleLbl="fgAccFollowNode1" presStyleIdx="1" presStyleCnt="3" custScaleY="134285">
        <dgm:presLayoutVars>
          <dgm:bulletEnabled val="1"/>
        </dgm:presLayoutVars>
      </dgm:prSet>
      <dgm:spPr/>
    </dgm:pt>
    <dgm:pt modelId="{B3105BF8-00FF-E949-B0FC-9B4085A8A71A}" type="pres">
      <dgm:prSet presAssocID="{E3198204-A614-9F4C-9A2E-A2898B5765E3}" presName="childTextArrow" presStyleLbl="fgAccFollowNode1" presStyleIdx="2" presStyleCnt="3" custScaleY="134285">
        <dgm:presLayoutVars>
          <dgm:bulletEnabled val="1"/>
        </dgm:presLayoutVars>
      </dgm:prSet>
      <dgm:spPr/>
    </dgm:pt>
  </dgm:ptLst>
  <dgm:cxnLst>
    <dgm:cxn modelId="{4C6A9601-1FEB-D748-A283-B4B75144A3EC}" type="presOf" srcId="{F97E10A0-FC70-6543-AD0C-FA4A0232BFA2}" destId="{E881B965-9A52-F641-8B72-5A0CFADDB888}" srcOrd="0" destOrd="0" presId="urn:microsoft.com/office/officeart/2005/8/layout/process4"/>
    <dgm:cxn modelId="{F0CD190D-E588-B84C-AF23-EF4D7B092F17}" srcId="{F4DCC038-116E-974A-87D2-33D682FCBF49}" destId="{757F4346-D016-604F-BE1D-CE2607A50753}" srcOrd="0" destOrd="0" parTransId="{226B9EAF-DC3D-4140-9910-C6C2D7A628AB}" sibTransId="{8F5D32FA-1E2D-834C-B458-FF751F4B3C99}"/>
    <dgm:cxn modelId="{A38E2312-A43B-6E4E-B7EB-2C04F7E4DDDA}" type="presOf" srcId="{E3198204-A614-9F4C-9A2E-A2898B5765E3}" destId="{B3105BF8-00FF-E949-B0FC-9B4085A8A71A}" srcOrd="0" destOrd="0" presId="urn:microsoft.com/office/officeart/2005/8/layout/process4"/>
    <dgm:cxn modelId="{29CBA125-7E36-5140-B136-AC29B13491F5}" type="presOf" srcId="{F4DCC038-116E-974A-87D2-33D682FCBF49}" destId="{0158BEE9-4E27-B243-BB5C-4FC979ED820D}" srcOrd="0" destOrd="0" presId="urn:microsoft.com/office/officeart/2005/8/layout/process4"/>
    <dgm:cxn modelId="{F7109031-74FF-404B-A986-6807B05F890C}" type="presOf" srcId="{757F4346-D016-604F-BE1D-CE2607A50753}" destId="{2EF76374-189E-804E-9DD8-C47AB25DC096}" srcOrd="1" destOrd="0" presId="urn:microsoft.com/office/officeart/2005/8/layout/process4"/>
    <dgm:cxn modelId="{9AC1FE33-80A0-7845-9776-72AAE6762443}" srcId="{757F4346-D016-604F-BE1D-CE2607A50753}" destId="{F97E10A0-FC70-6543-AD0C-FA4A0232BFA2}" srcOrd="1" destOrd="0" parTransId="{13515244-FA6C-CE45-8D85-60DFEA4A0AAE}" sibTransId="{519EFD0D-0603-6E43-9869-EAA295E2B416}"/>
    <dgm:cxn modelId="{A319D270-A23E-CD42-85E7-5EDC053A3BFB}" srcId="{F4DCC038-116E-974A-87D2-33D682FCBF49}" destId="{387183E8-7E26-4546-B972-D7DD14AF266B}" srcOrd="1" destOrd="0" parTransId="{EEFDF3B8-BEF1-C240-BE71-8004CEB9B29B}" sibTransId="{718339E4-12A6-AF45-B8D2-503FC1A5648D}"/>
    <dgm:cxn modelId="{97D75383-3559-8E42-9053-68533F459EA9}" srcId="{757F4346-D016-604F-BE1D-CE2607A50753}" destId="{2740D6DE-F3F3-C940-8B74-358C5F32CCAE}" srcOrd="0" destOrd="0" parTransId="{EC50F9FB-DEA0-6949-8FF6-C2C7CCCC817C}" sibTransId="{E2FF1CC6-93E2-DE46-ACE6-E101122E7A9C}"/>
    <dgm:cxn modelId="{A6A7C693-DF45-9D49-A325-7681BCBF028B}" type="presOf" srcId="{2740D6DE-F3F3-C940-8B74-358C5F32CCAE}" destId="{DEE6E466-06C7-5F40-AD9C-039A338724EA}" srcOrd="0" destOrd="0" presId="urn:microsoft.com/office/officeart/2005/8/layout/process4"/>
    <dgm:cxn modelId="{FEB9EB9B-B781-764B-B123-A84B06685AA0}" srcId="{757F4346-D016-604F-BE1D-CE2607A50753}" destId="{E3198204-A614-9F4C-9A2E-A2898B5765E3}" srcOrd="2" destOrd="0" parTransId="{BE6A2A1E-13C7-D844-B567-83426EB4EF4E}" sibTransId="{6B0B8985-6373-944F-95A4-374B7708BA4A}"/>
    <dgm:cxn modelId="{65A05AA0-76DE-B04B-B5E4-DCE3274B9AA7}" type="presOf" srcId="{757F4346-D016-604F-BE1D-CE2607A50753}" destId="{1B4BEDFE-A2AA-A245-BD03-2039B9C7FAC2}" srcOrd="0" destOrd="0" presId="urn:microsoft.com/office/officeart/2005/8/layout/process4"/>
    <dgm:cxn modelId="{3FA062D8-9C3F-C346-B4B1-61BCF46D536C}" type="presOf" srcId="{387183E8-7E26-4546-B972-D7DD14AF266B}" destId="{AEE51A0B-0346-BD44-ABBB-6B4AFAC29C4F}" srcOrd="0" destOrd="0" presId="urn:microsoft.com/office/officeart/2005/8/layout/process4"/>
    <dgm:cxn modelId="{54589C33-713B-844C-A54E-AAF7DFEC4F6E}" type="presParOf" srcId="{0158BEE9-4E27-B243-BB5C-4FC979ED820D}" destId="{B9ADFF93-559C-9144-84DD-6B2B5BD70836}" srcOrd="0" destOrd="0" presId="urn:microsoft.com/office/officeart/2005/8/layout/process4"/>
    <dgm:cxn modelId="{F103D666-B9E6-8349-B584-CD092D40C342}" type="presParOf" srcId="{B9ADFF93-559C-9144-84DD-6B2B5BD70836}" destId="{AEE51A0B-0346-BD44-ABBB-6B4AFAC29C4F}" srcOrd="0" destOrd="0" presId="urn:microsoft.com/office/officeart/2005/8/layout/process4"/>
    <dgm:cxn modelId="{677E6876-8F16-E04E-9F53-8BCCECA3C40F}" type="presParOf" srcId="{0158BEE9-4E27-B243-BB5C-4FC979ED820D}" destId="{548CD91A-6E11-EA4D-8E06-8499EA1219F3}" srcOrd="1" destOrd="0" presId="urn:microsoft.com/office/officeart/2005/8/layout/process4"/>
    <dgm:cxn modelId="{28D54C11-B851-B048-901A-D77A8AB993A7}" type="presParOf" srcId="{0158BEE9-4E27-B243-BB5C-4FC979ED820D}" destId="{1735885F-7CBB-C044-B765-AA0C8CC96399}" srcOrd="2" destOrd="0" presId="urn:microsoft.com/office/officeart/2005/8/layout/process4"/>
    <dgm:cxn modelId="{BF34C012-28F1-6A44-8672-5B492E106214}" type="presParOf" srcId="{1735885F-7CBB-C044-B765-AA0C8CC96399}" destId="{1B4BEDFE-A2AA-A245-BD03-2039B9C7FAC2}" srcOrd="0" destOrd="0" presId="urn:microsoft.com/office/officeart/2005/8/layout/process4"/>
    <dgm:cxn modelId="{F515C3B7-707A-3440-9E41-2706056B744A}" type="presParOf" srcId="{1735885F-7CBB-C044-B765-AA0C8CC96399}" destId="{2EF76374-189E-804E-9DD8-C47AB25DC096}" srcOrd="1" destOrd="0" presId="urn:microsoft.com/office/officeart/2005/8/layout/process4"/>
    <dgm:cxn modelId="{9AED8904-7A9C-3441-82C4-DF1BB516254D}" type="presParOf" srcId="{1735885F-7CBB-C044-B765-AA0C8CC96399}" destId="{14CB049F-93D3-8046-8CE3-BAA9E39F0A81}" srcOrd="2" destOrd="0" presId="urn:microsoft.com/office/officeart/2005/8/layout/process4"/>
    <dgm:cxn modelId="{BB7ADC6C-65F6-134F-A55B-5433BDEDAFDE}" type="presParOf" srcId="{14CB049F-93D3-8046-8CE3-BAA9E39F0A81}" destId="{DEE6E466-06C7-5F40-AD9C-039A338724EA}" srcOrd="0" destOrd="0" presId="urn:microsoft.com/office/officeart/2005/8/layout/process4"/>
    <dgm:cxn modelId="{160F42A1-1D1D-6F4F-90C7-00FE910F3CFC}" type="presParOf" srcId="{14CB049F-93D3-8046-8CE3-BAA9E39F0A81}" destId="{E881B965-9A52-F641-8B72-5A0CFADDB888}" srcOrd="1" destOrd="0" presId="urn:microsoft.com/office/officeart/2005/8/layout/process4"/>
    <dgm:cxn modelId="{3050BEFF-EC5B-924F-BF5F-200F58BE0692}" type="presParOf" srcId="{14CB049F-93D3-8046-8CE3-BAA9E39F0A81}" destId="{B3105BF8-00FF-E949-B0FC-9B4085A8A71A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BEB36F-FE2B-490E-856B-0649E7251F2F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3C9444B-7645-4001-A7F2-B9CA68161E2B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 dirty="0">
              <a:latin typeface="Trefoil Sans"/>
            </a:rPr>
            <a:t>Troop Fall Product Chairs</a:t>
          </a:r>
        </a:p>
      </dgm:t>
    </dgm:pt>
    <dgm:pt modelId="{0014E807-9E22-4985-A750-2FDE89E01206}" type="parTrans" cxnId="{7DCDF1FD-7114-496A-9524-F95227C4379F}">
      <dgm:prSet/>
      <dgm:spPr/>
      <dgm:t>
        <a:bodyPr/>
        <a:lstStyle/>
        <a:p>
          <a:endParaRPr lang="en-US"/>
        </a:p>
      </dgm:t>
    </dgm:pt>
    <dgm:pt modelId="{869A3CE8-0DB8-40AA-8FB4-D7143314CFCC}" type="sibTrans" cxnId="{7DCDF1FD-7114-496A-9524-F95227C4379F}">
      <dgm:prSet/>
      <dgm:spPr/>
      <dgm:t>
        <a:bodyPr/>
        <a:lstStyle/>
        <a:p>
          <a:endParaRPr lang="en-US"/>
        </a:p>
      </dgm:t>
    </dgm:pt>
    <dgm:pt modelId="{422AB7F5-9B03-40E8-98EA-922864B0488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Trefoil Sans"/>
            </a:rPr>
            <a:t>Earned by achieving $700 in total Troop sales</a:t>
          </a:r>
        </a:p>
      </dgm:t>
    </dgm:pt>
    <dgm:pt modelId="{5B1CB2E8-1F77-4935-BED4-E7590593A851}" type="parTrans" cxnId="{45A92CC2-9043-494D-B98A-00AC10913AB3}">
      <dgm:prSet/>
      <dgm:spPr/>
      <dgm:t>
        <a:bodyPr/>
        <a:lstStyle/>
        <a:p>
          <a:endParaRPr lang="en-US"/>
        </a:p>
      </dgm:t>
    </dgm:pt>
    <dgm:pt modelId="{7F2AF01E-7D93-4F50-BD8C-9774A37804FA}" type="sibTrans" cxnId="{45A92CC2-9043-494D-B98A-00AC10913AB3}">
      <dgm:prSet/>
      <dgm:spPr/>
      <dgm:t>
        <a:bodyPr/>
        <a:lstStyle/>
        <a:p>
          <a:endParaRPr lang="en-US"/>
        </a:p>
      </dgm:t>
    </dgm:pt>
    <dgm:pt modelId="{ABC745E7-0D4A-412D-A083-D08EC0C925A1}" type="pres">
      <dgm:prSet presAssocID="{36BEB36F-FE2B-490E-856B-0649E7251F2F}" presName="root" presStyleCnt="0">
        <dgm:presLayoutVars>
          <dgm:dir/>
          <dgm:resizeHandles val="exact"/>
        </dgm:presLayoutVars>
      </dgm:prSet>
      <dgm:spPr/>
    </dgm:pt>
    <dgm:pt modelId="{F438E5E5-4E2F-419E-B71E-6D7C620F4092}" type="pres">
      <dgm:prSet presAssocID="{33C9444B-7645-4001-A7F2-B9CA68161E2B}" presName="compNode" presStyleCnt="0"/>
      <dgm:spPr/>
    </dgm:pt>
    <dgm:pt modelId="{124EB977-7F05-40FC-BB3E-9C25D127AC9D}" type="pres">
      <dgm:prSet presAssocID="{33C9444B-7645-4001-A7F2-B9CA68161E2B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8374A610-FD61-4BB6-B0AE-D786F27CED6E}" type="pres">
      <dgm:prSet presAssocID="{33C9444B-7645-4001-A7F2-B9CA68161E2B}" presName="iconSpace" presStyleCnt="0"/>
      <dgm:spPr/>
    </dgm:pt>
    <dgm:pt modelId="{88F53D77-F7A1-423C-B733-C29709936029}" type="pres">
      <dgm:prSet presAssocID="{33C9444B-7645-4001-A7F2-B9CA68161E2B}" presName="parTx" presStyleLbl="revTx" presStyleIdx="0" presStyleCnt="2">
        <dgm:presLayoutVars>
          <dgm:chMax val="0"/>
          <dgm:chPref val="0"/>
        </dgm:presLayoutVars>
      </dgm:prSet>
      <dgm:spPr/>
    </dgm:pt>
    <dgm:pt modelId="{A40B0304-D4E6-4073-8AB2-14E799EEF862}" type="pres">
      <dgm:prSet presAssocID="{33C9444B-7645-4001-A7F2-B9CA68161E2B}" presName="txSpace" presStyleCnt="0"/>
      <dgm:spPr/>
    </dgm:pt>
    <dgm:pt modelId="{9605992C-609B-4755-9C43-77E948EE0CE2}" type="pres">
      <dgm:prSet presAssocID="{33C9444B-7645-4001-A7F2-B9CA68161E2B}" presName="desTx" presStyleLbl="revTx" presStyleIdx="1" presStyleCnt="2">
        <dgm:presLayoutVars/>
      </dgm:prSet>
      <dgm:spPr/>
    </dgm:pt>
  </dgm:ptLst>
  <dgm:cxnLst>
    <dgm:cxn modelId="{1209D47E-4F6A-4249-BC6F-24EE9082AB56}" type="presOf" srcId="{422AB7F5-9B03-40E8-98EA-922864B04885}" destId="{9605992C-609B-4755-9C43-77E948EE0CE2}" srcOrd="0" destOrd="0" presId="urn:microsoft.com/office/officeart/2018/2/layout/IconLabelDescriptionList"/>
    <dgm:cxn modelId="{596E30A8-9701-4D0D-AAA8-A3BFDCBCFFD2}" type="presOf" srcId="{36BEB36F-FE2B-490E-856B-0649E7251F2F}" destId="{ABC745E7-0D4A-412D-A083-D08EC0C925A1}" srcOrd="0" destOrd="0" presId="urn:microsoft.com/office/officeart/2018/2/layout/IconLabelDescriptionList"/>
    <dgm:cxn modelId="{45A92CC2-9043-494D-B98A-00AC10913AB3}" srcId="{33C9444B-7645-4001-A7F2-B9CA68161E2B}" destId="{422AB7F5-9B03-40E8-98EA-922864B04885}" srcOrd="0" destOrd="0" parTransId="{5B1CB2E8-1F77-4935-BED4-E7590593A851}" sibTransId="{7F2AF01E-7D93-4F50-BD8C-9774A37804FA}"/>
    <dgm:cxn modelId="{E716E7FD-2698-4F29-A333-AE23F4E4190D}" type="presOf" srcId="{33C9444B-7645-4001-A7F2-B9CA68161E2B}" destId="{88F53D77-F7A1-423C-B733-C29709936029}" srcOrd="0" destOrd="0" presId="urn:microsoft.com/office/officeart/2018/2/layout/IconLabelDescriptionList"/>
    <dgm:cxn modelId="{7DCDF1FD-7114-496A-9524-F95227C4379F}" srcId="{36BEB36F-FE2B-490E-856B-0649E7251F2F}" destId="{33C9444B-7645-4001-A7F2-B9CA68161E2B}" srcOrd="0" destOrd="0" parTransId="{0014E807-9E22-4985-A750-2FDE89E01206}" sibTransId="{869A3CE8-0DB8-40AA-8FB4-D7143314CFCC}"/>
    <dgm:cxn modelId="{4CE302AC-19B0-4C95-974D-D692FED7E1A1}" type="presParOf" srcId="{ABC745E7-0D4A-412D-A083-D08EC0C925A1}" destId="{F438E5E5-4E2F-419E-B71E-6D7C620F4092}" srcOrd="0" destOrd="0" presId="urn:microsoft.com/office/officeart/2018/2/layout/IconLabelDescriptionList"/>
    <dgm:cxn modelId="{C6A943B7-E520-4410-8DDC-59C1BE3B3C4D}" type="presParOf" srcId="{F438E5E5-4E2F-419E-B71E-6D7C620F4092}" destId="{124EB977-7F05-40FC-BB3E-9C25D127AC9D}" srcOrd="0" destOrd="0" presId="urn:microsoft.com/office/officeart/2018/2/layout/IconLabelDescriptionList"/>
    <dgm:cxn modelId="{02685867-59E6-4417-9DCA-A0B6CF862E47}" type="presParOf" srcId="{F438E5E5-4E2F-419E-B71E-6D7C620F4092}" destId="{8374A610-FD61-4BB6-B0AE-D786F27CED6E}" srcOrd="1" destOrd="0" presId="urn:microsoft.com/office/officeart/2018/2/layout/IconLabelDescriptionList"/>
    <dgm:cxn modelId="{1F1F75CC-EB52-4898-A3B8-6D3B844453CC}" type="presParOf" srcId="{F438E5E5-4E2F-419E-B71E-6D7C620F4092}" destId="{88F53D77-F7A1-423C-B733-C29709936029}" srcOrd="2" destOrd="0" presId="urn:microsoft.com/office/officeart/2018/2/layout/IconLabelDescriptionList"/>
    <dgm:cxn modelId="{1B7BA1B9-A6DE-42F2-BC06-FB4060EFFFD6}" type="presParOf" srcId="{F438E5E5-4E2F-419E-B71E-6D7C620F4092}" destId="{A40B0304-D4E6-4073-8AB2-14E799EEF862}" srcOrd="3" destOrd="0" presId="urn:microsoft.com/office/officeart/2018/2/layout/IconLabelDescriptionList"/>
    <dgm:cxn modelId="{C6DAD4CC-556A-4418-A1D8-63A8D5200CF9}" type="presParOf" srcId="{F438E5E5-4E2F-419E-B71E-6D7C620F4092}" destId="{9605992C-609B-4755-9C43-77E948EE0CE2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920898-E317-4EE7-86BA-12B14B1B0D16}">
      <dsp:nvSpPr>
        <dsp:cNvPr id="0" name=""/>
        <dsp:cNvSpPr/>
      </dsp:nvSpPr>
      <dsp:spPr>
        <a:xfrm>
          <a:off x="0" y="644"/>
          <a:ext cx="4613672" cy="150730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2B8672-F96F-489B-9FBE-89FAFEF154EE}">
      <dsp:nvSpPr>
        <dsp:cNvPr id="0" name=""/>
        <dsp:cNvSpPr/>
      </dsp:nvSpPr>
      <dsp:spPr>
        <a:xfrm>
          <a:off x="455959" y="339787"/>
          <a:ext cx="829016" cy="8290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3E3CDD-6AE7-4D45-8042-A1127D8AA3BE}">
      <dsp:nvSpPr>
        <dsp:cNvPr id="0" name=""/>
        <dsp:cNvSpPr/>
      </dsp:nvSpPr>
      <dsp:spPr>
        <a:xfrm>
          <a:off x="1740935" y="644"/>
          <a:ext cx="2872736" cy="1507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523" tIns="159523" rIns="159523" bIns="15952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cap="none" baseline="0">
              <a:latin typeface="Trefoil Sans" panose="020B0000000000000000" pitchFamily="34" charset="0"/>
            </a:rPr>
            <a:t>What Do Girl Scouts </a:t>
          </a:r>
          <a:r>
            <a:rPr lang="en-US" sz="1900" b="1" i="0" kern="1200" cap="none" baseline="0">
              <a:latin typeface="Trefoil Sans" panose="020B0000000000000000" pitchFamily="34" charset="0"/>
            </a:rPr>
            <a:t>Learn</a:t>
          </a:r>
          <a:r>
            <a:rPr lang="en-US" sz="1900" b="0" i="0" kern="1200" cap="none" baseline="0">
              <a:latin typeface="Trefoil Sans" panose="020B0000000000000000" pitchFamily="34" charset="0"/>
            </a:rPr>
            <a:t> from Fall Product Program?</a:t>
          </a:r>
          <a:endParaRPr lang="en-US" sz="1900" b="0" i="0" kern="1200" cap="none">
            <a:latin typeface="Trefoil Sans" panose="020B0000000000000000" pitchFamily="34" charset="0"/>
          </a:endParaRPr>
        </a:p>
      </dsp:txBody>
      <dsp:txXfrm>
        <a:off x="1740935" y="644"/>
        <a:ext cx="2872736" cy="1507303"/>
      </dsp:txXfrm>
    </dsp:sp>
    <dsp:sp modelId="{21A35B1D-8AD2-4F1D-840D-F50D36E9ADC8}">
      <dsp:nvSpPr>
        <dsp:cNvPr id="0" name=""/>
        <dsp:cNvSpPr/>
      </dsp:nvSpPr>
      <dsp:spPr>
        <a:xfrm>
          <a:off x="0" y="1884773"/>
          <a:ext cx="4613672" cy="15073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6908F9-4F63-4D58-B386-035BB91F1F64}">
      <dsp:nvSpPr>
        <dsp:cNvPr id="0" name=""/>
        <dsp:cNvSpPr/>
      </dsp:nvSpPr>
      <dsp:spPr>
        <a:xfrm>
          <a:off x="455959" y="2223916"/>
          <a:ext cx="829016" cy="8290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9AE02A-04BA-43A7-BEB9-D88F8BBD4D2A}">
      <dsp:nvSpPr>
        <dsp:cNvPr id="0" name=""/>
        <dsp:cNvSpPr/>
      </dsp:nvSpPr>
      <dsp:spPr>
        <a:xfrm>
          <a:off x="1740935" y="1884773"/>
          <a:ext cx="2872736" cy="1507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523" tIns="159523" rIns="159523" bIns="15952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cap="none" baseline="0">
              <a:latin typeface="Trefoil Sans" panose="020B0000000000000000" pitchFamily="34" charset="0"/>
            </a:rPr>
            <a:t>What Have Girl Scouts </a:t>
          </a:r>
          <a:r>
            <a:rPr lang="en-US" sz="1900" b="1" i="0" kern="1200" cap="none" baseline="0">
              <a:latin typeface="Trefoil Sans" panose="020B0000000000000000" pitchFamily="34" charset="0"/>
            </a:rPr>
            <a:t>Experienced</a:t>
          </a:r>
          <a:r>
            <a:rPr lang="en-US" sz="1900" b="0" i="0" kern="1200" cap="none" baseline="0">
              <a:latin typeface="Trefoil Sans" panose="020B0000000000000000" pitchFamily="34" charset="0"/>
            </a:rPr>
            <a:t> Using the Money Earned from Fall Product Program?</a:t>
          </a:r>
          <a:endParaRPr lang="en-US" sz="1900" b="0" i="0" kern="1200" cap="none">
            <a:latin typeface="Trefoil Sans" panose="020B0000000000000000" pitchFamily="34" charset="0"/>
          </a:endParaRPr>
        </a:p>
      </dsp:txBody>
      <dsp:txXfrm>
        <a:off x="1740935" y="1884773"/>
        <a:ext cx="2872736" cy="1507303"/>
      </dsp:txXfrm>
    </dsp:sp>
    <dsp:sp modelId="{4F254F07-C2B3-40DB-9550-8C2C580486E3}">
      <dsp:nvSpPr>
        <dsp:cNvPr id="0" name=""/>
        <dsp:cNvSpPr/>
      </dsp:nvSpPr>
      <dsp:spPr>
        <a:xfrm>
          <a:off x="0" y="3768902"/>
          <a:ext cx="4613672" cy="15073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65FDE-A4A9-4E55-90AD-5D0A2B53504F}">
      <dsp:nvSpPr>
        <dsp:cNvPr id="0" name=""/>
        <dsp:cNvSpPr/>
      </dsp:nvSpPr>
      <dsp:spPr>
        <a:xfrm>
          <a:off x="455959" y="4108045"/>
          <a:ext cx="829016" cy="8290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84D524-C4F5-4AF9-A05D-323AB4C7AF84}">
      <dsp:nvSpPr>
        <dsp:cNvPr id="0" name=""/>
        <dsp:cNvSpPr/>
      </dsp:nvSpPr>
      <dsp:spPr>
        <a:xfrm>
          <a:off x="1740935" y="3768902"/>
          <a:ext cx="2872736" cy="1507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523" tIns="159523" rIns="159523" bIns="15952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cap="none" baseline="0">
              <a:latin typeface="Trefoil Sans" panose="020B0000000000000000" pitchFamily="34" charset="0"/>
            </a:rPr>
            <a:t>How Have Troops Used Money Earned from Product Programs to </a:t>
          </a:r>
          <a:r>
            <a:rPr lang="en-US" sz="1900" b="1" i="0" kern="1200" cap="none" baseline="0">
              <a:latin typeface="Trefoil Sans" panose="020B0000000000000000" pitchFamily="34" charset="0"/>
            </a:rPr>
            <a:t>Give Back</a:t>
          </a:r>
          <a:r>
            <a:rPr lang="en-US" sz="1900" b="0" i="0" kern="1200" cap="none" baseline="0">
              <a:latin typeface="Trefoil Sans" panose="020B0000000000000000" pitchFamily="34" charset="0"/>
            </a:rPr>
            <a:t>?</a:t>
          </a:r>
          <a:endParaRPr lang="en-US" sz="1900" b="0" i="0" kern="1200" cap="none">
            <a:latin typeface="Trefoil Sans" panose="020B0000000000000000" pitchFamily="34" charset="0"/>
          </a:endParaRPr>
        </a:p>
      </dsp:txBody>
      <dsp:txXfrm>
        <a:off x="1740935" y="3768902"/>
        <a:ext cx="2872736" cy="15073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E51A0B-0346-BD44-ABBB-6B4AFAC29C4F}">
      <dsp:nvSpPr>
        <dsp:cNvPr id="0" name=""/>
        <dsp:cNvSpPr/>
      </dsp:nvSpPr>
      <dsp:spPr>
        <a:xfrm>
          <a:off x="0" y="2267215"/>
          <a:ext cx="7690081" cy="10808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baseline="0">
              <a:latin typeface="Trefoil Sans" panose="020B0000000000000000" pitchFamily="34" charset="0"/>
            </a:rPr>
            <a:t>You</a:t>
          </a:r>
          <a:r>
            <a:rPr lang="en-US" sz="2400" b="0" i="0" kern="1200" baseline="0">
              <a:latin typeface="Trefoil Sans" panose="020B0000000000000000" pitchFamily="34" charset="0"/>
            </a:rPr>
            <a:t> are providing </a:t>
          </a:r>
          <a:r>
            <a:rPr lang="en-US" sz="2400" b="1" i="0" kern="1200">
              <a:latin typeface="Trefoil Sans" panose="020B0000000000000000" pitchFamily="34" charset="0"/>
            </a:rPr>
            <a:t>g</a:t>
          </a:r>
          <a:r>
            <a:rPr lang="en-US" sz="2400" b="1" i="0" kern="1200" baseline="0">
              <a:latin typeface="Trefoil Sans" panose="020B0000000000000000" pitchFamily="34" charset="0"/>
            </a:rPr>
            <a:t>irls</a:t>
          </a:r>
          <a:r>
            <a:rPr lang="en-US" sz="2400" b="0" i="0" kern="1200" baseline="0">
              <a:latin typeface="Trefoil Sans" panose="020B0000000000000000" pitchFamily="34" charset="0"/>
            </a:rPr>
            <a:t> with </a:t>
          </a:r>
          <a:r>
            <a:rPr lang="en-US" sz="2400" b="1" i="0" kern="1200" baseline="0">
              <a:latin typeface="Trefoil Sans" panose="020B0000000000000000" pitchFamily="34" charset="0"/>
            </a:rPr>
            <a:t>life-changing</a:t>
          </a:r>
          <a:r>
            <a:rPr lang="en-US" sz="2400" b="0" i="0" kern="1200" baseline="0">
              <a:latin typeface="Trefoil Sans" panose="020B0000000000000000" pitchFamily="34" charset="0"/>
            </a:rPr>
            <a:t> experiences by trusting your strengths</a:t>
          </a:r>
          <a:endParaRPr lang="en-US" sz="2400" kern="1200">
            <a:latin typeface="Trefoil Sans" panose="020B0000000000000000" pitchFamily="34" charset="0"/>
          </a:endParaRPr>
        </a:p>
      </dsp:txBody>
      <dsp:txXfrm>
        <a:off x="0" y="2267215"/>
        <a:ext cx="7690081" cy="1080835"/>
      </dsp:txXfrm>
    </dsp:sp>
    <dsp:sp modelId="{2EF76374-189E-804E-9DD8-C47AB25DC096}">
      <dsp:nvSpPr>
        <dsp:cNvPr id="0" name=""/>
        <dsp:cNvSpPr/>
      </dsp:nvSpPr>
      <dsp:spPr>
        <a:xfrm rot="10800000">
          <a:off x="0" y="0"/>
          <a:ext cx="7690081" cy="2282687"/>
        </a:xfrm>
        <a:prstGeom prst="upArrowCallout">
          <a:avLst/>
        </a:prstGeom>
        <a:solidFill>
          <a:schemeClr val="accent2">
            <a:hueOff val="-882696"/>
            <a:satOff val="4218"/>
            <a:lumOff val="5883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baseline="0">
              <a:latin typeface="Trefoil Sans" panose="020B0000000000000000" pitchFamily="34" charset="0"/>
            </a:rPr>
            <a:t>You</a:t>
          </a:r>
          <a:r>
            <a:rPr lang="en-US" sz="2400" i="0" kern="1200" baseline="0">
              <a:latin typeface="Trefoil Sans" panose="020B0000000000000000" pitchFamily="34" charset="0"/>
            </a:rPr>
            <a:t> are </a:t>
          </a:r>
          <a:r>
            <a:rPr lang="en-US" sz="2400" kern="1200">
              <a:latin typeface="Trefoil Sans" panose="020B0000000000000000" pitchFamily="34" charset="0"/>
            </a:rPr>
            <a:t>directly impacting the future of girls by…</a:t>
          </a:r>
        </a:p>
      </dsp:txBody>
      <dsp:txXfrm rot="-10800000">
        <a:off x="0" y="0"/>
        <a:ext cx="7690081" cy="801223"/>
      </dsp:txXfrm>
    </dsp:sp>
    <dsp:sp modelId="{DEE6E466-06C7-5F40-AD9C-039A338724EA}">
      <dsp:nvSpPr>
        <dsp:cNvPr id="0" name=""/>
        <dsp:cNvSpPr/>
      </dsp:nvSpPr>
      <dsp:spPr>
        <a:xfrm>
          <a:off x="3754" y="809193"/>
          <a:ext cx="2560857" cy="66744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i="0" kern="1200" baseline="0">
              <a:latin typeface="Trefoil Sans" panose="020B0000000000000000" pitchFamily="34" charset="0"/>
            </a:rPr>
            <a:t>Facilitating</a:t>
          </a:r>
          <a:r>
            <a:rPr lang="en-US" sz="1050" i="0" kern="1200" baseline="0">
              <a:latin typeface="Trefoil Sans" panose="020B0000000000000000" pitchFamily="34" charset="0"/>
            </a:rPr>
            <a:t> </a:t>
          </a:r>
          <a:r>
            <a:rPr lang="en-US" sz="1050" i="0" kern="1200">
              <a:latin typeface="Trefoil Sans" panose="020B0000000000000000" pitchFamily="34" charset="0"/>
            </a:rPr>
            <a:t>the largest girl-led entrepreneurial </a:t>
          </a:r>
          <a:r>
            <a:rPr lang="en-US" sz="1050" kern="1200">
              <a:latin typeface="Trefoil Sans" panose="020B0000000000000000" pitchFamily="34" charset="0"/>
            </a:rPr>
            <a:t>program in the world</a:t>
          </a:r>
        </a:p>
      </dsp:txBody>
      <dsp:txXfrm>
        <a:off x="3754" y="809193"/>
        <a:ext cx="2560857" cy="667443"/>
      </dsp:txXfrm>
    </dsp:sp>
    <dsp:sp modelId="{E881B965-9A52-F641-8B72-5A0CFADDB888}">
      <dsp:nvSpPr>
        <dsp:cNvPr id="0" name=""/>
        <dsp:cNvSpPr/>
      </dsp:nvSpPr>
      <dsp:spPr>
        <a:xfrm>
          <a:off x="2564611" y="809193"/>
          <a:ext cx="2560857" cy="667443"/>
        </a:xfrm>
        <a:prstGeom prst="rect">
          <a:avLst/>
        </a:prstGeom>
        <a:solidFill>
          <a:schemeClr val="accent2">
            <a:tint val="40000"/>
            <a:alpha val="90000"/>
            <a:hueOff val="-597220"/>
            <a:satOff val="6985"/>
            <a:lumOff val="76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97220"/>
              <a:satOff val="6985"/>
              <a:lumOff val="7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i="0" kern="1200" baseline="0">
              <a:latin typeface="Trefoil Sans" panose="020B0000000000000000" pitchFamily="34" charset="0"/>
            </a:rPr>
            <a:t>Assisting girls in </a:t>
          </a:r>
          <a:r>
            <a:rPr lang="en-US" sz="1050" b="1" i="0" kern="1200" baseline="0">
              <a:latin typeface="Trefoil Sans" panose="020B0000000000000000" pitchFamily="34" charset="0"/>
            </a:rPr>
            <a:t>earning</a:t>
          </a:r>
          <a:r>
            <a:rPr lang="en-US" sz="1050" i="0" kern="1200" baseline="0">
              <a:latin typeface="Trefoil Sans" panose="020B0000000000000000" pitchFamily="34" charset="0"/>
            </a:rPr>
            <a:t> funds to support their amazing girl-led adventures and service opportunities</a:t>
          </a:r>
          <a:r>
            <a:rPr lang="en-US" sz="1050" i="0" kern="1200">
              <a:latin typeface="Trefoil Sans" panose="020B0000000000000000" pitchFamily="34" charset="0"/>
            </a:rPr>
            <a:t> locally, nationally and globally</a:t>
          </a:r>
          <a:endParaRPr lang="en-US" sz="1050" kern="1200">
            <a:latin typeface="Trefoil Sans" panose="020B0000000000000000" pitchFamily="34" charset="0"/>
          </a:endParaRPr>
        </a:p>
      </dsp:txBody>
      <dsp:txXfrm>
        <a:off x="2564611" y="809193"/>
        <a:ext cx="2560857" cy="667443"/>
      </dsp:txXfrm>
    </dsp:sp>
    <dsp:sp modelId="{B3105BF8-00FF-E949-B0FC-9B4085A8A71A}">
      <dsp:nvSpPr>
        <dsp:cNvPr id="0" name=""/>
        <dsp:cNvSpPr/>
      </dsp:nvSpPr>
      <dsp:spPr>
        <a:xfrm>
          <a:off x="5125469" y="809193"/>
          <a:ext cx="2560857" cy="667443"/>
        </a:xfrm>
        <a:prstGeom prst="rect">
          <a:avLst/>
        </a:prstGeom>
        <a:solidFill>
          <a:schemeClr val="accent2">
            <a:tint val="40000"/>
            <a:alpha val="90000"/>
            <a:hueOff val="-1194440"/>
            <a:satOff val="13969"/>
            <a:lumOff val="153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194440"/>
              <a:satOff val="13969"/>
              <a:lumOff val="15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>
              <a:latin typeface="Trefoil Sans" panose="020B0000000000000000" pitchFamily="34" charset="0"/>
            </a:rPr>
            <a:t>Providing girls the opportunity to </a:t>
          </a:r>
          <a:r>
            <a:rPr lang="en-US" sz="1050" b="1" kern="1200">
              <a:latin typeface="Trefoil Sans" panose="020B0000000000000000" pitchFamily="34" charset="0"/>
            </a:rPr>
            <a:t>share</a:t>
          </a:r>
          <a:r>
            <a:rPr lang="en-US" sz="1050" kern="1200">
              <a:latin typeface="Trefoil Sans" panose="020B0000000000000000" pitchFamily="34" charset="0"/>
            </a:rPr>
            <a:t> their skills to make the world a better place</a:t>
          </a:r>
        </a:p>
      </dsp:txBody>
      <dsp:txXfrm>
        <a:off x="5125469" y="809193"/>
        <a:ext cx="2560857" cy="6674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4EB977-7F05-40FC-BB3E-9C25D127AC9D}">
      <dsp:nvSpPr>
        <dsp:cNvPr id="0" name=""/>
        <dsp:cNvSpPr/>
      </dsp:nvSpPr>
      <dsp:spPr>
        <a:xfrm>
          <a:off x="146835" y="1351419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F53D77-F7A1-423C-B733-C29709936029}">
      <dsp:nvSpPr>
        <dsp:cNvPr id="0" name=""/>
        <dsp:cNvSpPr/>
      </dsp:nvSpPr>
      <dsp:spPr>
        <a:xfrm>
          <a:off x="146835" y="2974102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Trefoil Sans"/>
            </a:rPr>
            <a:t>Troop Fall Product Chairs</a:t>
          </a:r>
        </a:p>
      </dsp:txBody>
      <dsp:txXfrm>
        <a:off x="146835" y="2974102"/>
        <a:ext cx="4320000" cy="648000"/>
      </dsp:txXfrm>
    </dsp:sp>
    <dsp:sp modelId="{9605992C-609B-4755-9C43-77E948EE0CE2}">
      <dsp:nvSpPr>
        <dsp:cNvPr id="0" name=""/>
        <dsp:cNvSpPr/>
      </dsp:nvSpPr>
      <dsp:spPr>
        <a:xfrm>
          <a:off x="146835" y="3673582"/>
          <a:ext cx="4320000" cy="251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refoil Sans"/>
            </a:rPr>
            <a:t>Earned by achieving $700 in total Troop sales</a:t>
          </a:r>
        </a:p>
      </dsp:txBody>
      <dsp:txXfrm>
        <a:off x="146835" y="3673582"/>
        <a:ext cx="4320000" cy="2518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>
                <a:sym typeface="Avenir" charset="0"/>
              </a:rPr>
              <a:t>Click to edit Master text styles</a:t>
            </a:r>
          </a:p>
          <a:p>
            <a:pPr lvl="1"/>
            <a:r>
              <a:rPr lang="en-US" noProof="0">
                <a:sym typeface="Avenir" charset="0"/>
              </a:rPr>
              <a:t>Second level</a:t>
            </a:r>
          </a:p>
          <a:p>
            <a:pPr lvl="2"/>
            <a:r>
              <a:rPr lang="en-US" noProof="0">
                <a:sym typeface="Avenir" charset="0"/>
              </a:rPr>
              <a:t>Third level</a:t>
            </a:r>
          </a:p>
          <a:p>
            <a:pPr lvl="3"/>
            <a:r>
              <a:rPr lang="en-US" noProof="0">
                <a:sym typeface="Avenir" charset="0"/>
              </a:rPr>
              <a:t>Fourth level</a:t>
            </a:r>
          </a:p>
          <a:p>
            <a:pPr lvl="4"/>
            <a:r>
              <a:rPr lang="en-US" noProof="0">
                <a:sym typeface="Avenir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02764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ＭＳ Ｐゴシック" charset="0"/>
        <a:cs typeface="Avenir" charset="0"/>
        <a:sym typeface="Avenir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" charset="0"/>
        <a:ea typeface="Avenir" charset="0"/>
        <a:cs typeface="Avenir" charset="0"/>
        <a:sym typeface="Avenir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latin typeface="Avenir Book"/>
                <a:cs typeface="Avenir Book"/>
                <a:sym typeface="Tahoma" charset="0"/>
              </a:rPr>
              <a:t>Zip: 96910</a:t>
            </a:r>
            <a:endParaRPr lang="en-US" sz="1300">
              <a:latin typeface="Avenir Book"/>
              <a:cs typeface="Avenir Book"/>
              <a:sym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019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87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latin typeface="Avenir Book"/>
                <a:cs typeface="Avenir Book"/>
                <a:sym typeface="Tahoma" charset="0"/>
              </a:rPr>
              <a:t>Zip: 96910</a:t>
            </a:r>
            <a:endParaRPr lang="en-US" sz="1300">
              <a:latin typeface="Avenir Book"/>
              <a:cs typeface="Avenir Book"/>
              <a:sym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019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3E8B7E50-5159-4E4B-A73E-96AB7F047E0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0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578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954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EAF4D8-A2E7-D741-A91F-FA71341586AD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89576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1081BF-7C1F-E949-90DF-262DB8F09C4C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77920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BE12AE-2E63-4A49-94F1-AC151AC7B8B3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145735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4062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6D07C-FD04-B448-807C-F90E4805A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E1B52-7A34-D045-BB85-E133DD277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729D5-DCF3-F144-BF62-A5633179E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33E29A-CDC4-D34E-9FCB-0312854C96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19122-4DA1-BE4E-AF2C-C6AB45BECF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86CD16-E2AF-B544-ABDD-83A36DEE4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788B52-6162-1E48-95B4-2320295CA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CEAD7B-880B-FB4D-825E-295FC2AD9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D0844D-A7B6-874B-87FC-D9675D0F8989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653829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9D098-606B-E54D-BCBB-D0EEC79BE04E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168614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C961B-152D-F549-9E13-03CCC62B3F2A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25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9/10/20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9413D3-6EE7-B249-AA16-007B3B1FF64B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302928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28A80-9D5A-1246-AA3C-FC0F79A9E8AD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0312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930655-384B-9248-B045-A2327AE1F2E0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792606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6FFF9-DA4A-2940-A70B-A0EB583EFCCC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692225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9/10/20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BFB609-A8C5-B04A-BE31-15E6855E1C57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674917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6858000"/>
          </a:xfrm>
          <a:solidFill>
            <a:schemeClr val="tx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5586B75A-687E-405C-8A0B-8D00578BA2C3}" type="datetimeFigureOut">
              <a:rPr lang="en-US" smtClean="0"/>
              <a:pPr/>
              <a:t>9/10/20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28A80-9D5A-1246-AA3C-FC0F79A9E8AD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140204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chemeClr val="bg2">
              <a:lumMod val="60000"/>
              <a:lumOff val="40000"/>
              <a:alpha val="15000"/>
            </a:schemeClr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9/10/20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6928A80-9D5A-1246-AA3C-FC0F79A9E8AD}" type="slidenum">
              <a:rPr lang="en-US" smtClean="0"/>
              <a:pPr>
                <a:defRPr/>
              </a:pPr>
              <a:t>‹#›</a:t>
            </a:fld>
            <a:endParaRPr lang="en-US" sz="1400"/>
          </a:p>
        </p:txBody>
      </p:sp>
      <p:sp>
        <p:nvSpPr>
          <p:cNvPr id="7" name="AutoShape 1">
            <a:extLst>
              <a:ext uri="{FF2B5EF4-FFF2-40B4-BE49-F238E27FC236}">
                <a16:creationId xmlns:a16="http://schemas.microsoft.com/office/drawing/2014/main" id="{F2807247-606D-7B4A-ABB9-11811870A698}"/>
              </a:ext>
            </a:extLst>
          </p:cNvPr>
          <p:cNvSpPr>
            <a:spLocks/>
          </p:cNvSpPr>
          <p:nvPr userDrawn="1"/>
        </p:nvSpPr>
        <p:spPr bwMode="auto">
          <a:xfrm>
            <a:off x="228600" y="165100"/>
            <a:ext cx="8674100" cy="6464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blurRad="127000" dist="76199" dir="1979998" algn="ctr" rotWithShape="0">
              <a:srgbClr val="333333">
                <a:alpha val="75000"/>
              </a:srgb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4911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water-stream-river-creek-flow-wet-908813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hyperlink" Target="https://pixabay.com/illustrations/mouse-pointer-arrow-ps-computer-1345874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10" Type="http://schemas.openxmlformats.org/officeDocument/2006/relationships/image" Target="../media/image89.png"/><Relationship Id="rId4" Type="http://schemas.openxmlformats.org/officeDocument/2006/relationships/image" Target="../media/image83.jpeg"/><Relationship Id="rId9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4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2.png"/><Relationship Id="rId5" Type="http://schemas.openxmlformats.org/officeDocument/2006/relationships/image" Target="../media/image97.png"/><Relationship Id="rId15" Type="http://schemas.microsoft.com/office/2007/relationships/hdphoto" Target="../media/hdphoto4.wdp"/><Relationship Id="rId10" Type="http://schemas.openxmlformats.org/officeDocument/2006/relationships/image" Target="../media/image101.png"/><Relationship Id="rId4" Type="http://schemas.openxmlformats.org/officeDocument/2006/relationships/image" Target="../media/image96.png"/><Relationship Id="rId9" Type="http://schemas.microsoft.com/office/2007/relationships/hdphoto" Target="../media/hdphoto3.wdp"/><Relationship Id="rId14" Type="http://schemas.openxmlformats.org/officeDocument/2006/relationships/image" Target="../media/image10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107.png"/><Relationship Id="rId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09.png"/><Relationship Id="rId7" Type="http://schemas.microsoft.com/office/2007/relationships/hdphoto" Target="../media/hdphoto6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png"/><Relationship Id="rId5" Type="http://schemas.openxmlformats.org/officeDocument/2006/relationships/image" Target="../media/image110.png"/><Relationship Id="rId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tiff"/><Relationship Id="rId5" Type="http://schemas.openxmlformats.org/officeDocument/2006/relationships/image" Target="../media/image116.png"/><Relationship Id="rId4" Type="http://schemas.openxmlformats.org/officeDocument/2006/relationships/image" Target="../media/image115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98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144.png"/><Relationship Id="rId4" Type="http://schemas.openxmlformats.org/officeDocument/2006/relationships/image" Target="../media/image141.png"/><Relationship Id="rId9" Type="http://schemas.openxmlformats.org/officeDocument/2006/relationships/image" Target="../media/image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4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emf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png"/><Relationship Id="rId4" Type="http://schemas.openxmlformats.org/officeDocument/2006/relationships/hyperlink" Target="https://famvin.org/en/2018/01/28/thank-goes-long-way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2">
            <a:extLst>
              <a:ext uri="{FF2B5EF4-FFF2-40B4-BE49-F238E27FC236}">
                <a16:creationId xmlns:a16="http://schemas.microsoft.com/office/drawing/2014/main" id="{6D5EE97B-D3CE-AB44-9A4E-9A4860D09319}"/>
              </a:ext>
            </a:extLst>
          </p:cNvPr>
          <p:cNvSpPr txBox="1">
            <a:spLocks/>
          </p:cNvSpPr>
          <p:nvPr/>
        </p:nvSpPr>
        <p:spPr bwMode="auto">
          <a:xfrm>
            <a:off x="4123942" y="988741"/>
            <a:ext cx="4416566" cy="488051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74320" tIns="182880" rIns="274320" bIns="182880" numCol="1" rtlCol="0" anchor="ctr" anchorCtr="1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200" b="1" u="none" strike="noStrike" cap="all" spc="200" normalizeH="0" noProof="0">
                <a:ln>
                  <a:noFill/>
                </a:ln>
                <a:effectLst/>
                <a:uLnTx/>
                <a:uFillTx/>
                <a:latin typeface="Trefoil Sans" panose="020B0000000000000000" pitchFamily="34" charset="0"/>
                <a:ea typeface="+mj-ea"/>
                <a:cs typeface="+mj-cs"/>
                <a:sym typeface="Helvetica" charset="0"/>
              </a:rPr>
              <a:t>2020 Fall Product Program Training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5BD17F-C95C-40ED-8D04-03295D46F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78992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203DEB5-0B19-4F8E-84E2-00F5861C9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8992" y="0"/>
            <a:ext cx="241173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btitle 3">
            <a:extLst>
              <a:ext uri="{FF2B5EF4-FFF2-40B4-BE49-F238E27FC236}">
                <a16:creationId xmlns:a16="http://schemas.microsoft.com/office/drawing/2014/main" id="{D7506E63-02AD-5249-87A9-0BC41231A96B}"/>
              </a:ext>
            </a:extLst>
          </p:cNvPr>
          <p:cNvSpPr txBox="1">
            <a:spLocks/>
          </p:cNvSpPr>
          <p:nvPr/>
        </p:nvSpPr>
        <p:spPr bwMode="auto">
          <a:xfrm>
            <a:off x="3821661" y="6092671"/>
            <a:ext cx="4921188" cy="39470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  <a:no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foil Sans"/>
                <a:ea typeface="Avenir Book" charset="0"/>
                <a:cs typeface="Avenir Book" charset="0"/>
                <a:sym typeface="Helvetica" charset="0"/>
              </a:rPr>
              <a:t>Girl Scouts of Michigan Shore to Shore</a:t>
            </a:r>
            <a:endParaRPr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foil Sans"/>
              <a:ea typeface="Avenir Book" charset="0"/>
              <a:cs typeface="Avenir Book" charset="0"/>
            </a:endParaRPr>
          </a:p>
        </p:txBody>
      </p:sp>
      <p:pic>
        <p:nvPicPr>
          <p:cNvPr id="20" name="Picture 2" descr="m2_g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7801" y="308385"/>
            <a:ext cx="3818942" cy="9356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03574D-1264-6A4A-9980-71C5732AF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533400"/>
            <a:ext cx="3886200" cy="51435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1E552A-0385-B541-B898-0AC7E8D7B5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641" y="1047722"/>
            <a:ext cx="2611261" cy="61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17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D5A2F9AC-B2D0-4F61-B15D-48754CA25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3351" y="1128683"/>
            <a:ext cx="4918644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614522A-C691-4F68-84C3-4ABAD2F7B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0636" y="964692"/>
            <a:ext cx="5164074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EB4DC6B-04CC-8849-8522-829A5E71A113}"/>
              </a:ext>
            </a:extLst>
          </p:cNvPr>
          <p:cNvSpPr/>
          <p:nvPr/>
        </p:nvSpPr>
        <p:spPr>
          <a:xfrm>
            <a:off x="4833333" y="2895600"/>
            <a:ext cx="2634267" cy="17823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295456-267A-704E-8F14-59AB2B35BD44}"/>
              </a:ext>
            </a:extLst>
          </p:cNvPr>
          <p:cNvGrpSpPr/>
          <p:nvPr/>
        </p:nvGrpSpPr>
        <p:grpSpPr>
          <a:xfrm>
            <a:off x="-1055921" y="437999"/>
            <a:ext cx="8128000" cy="6127271"/>
            <a:chOff x="-1055921" y="437999"/>
            <a:chExt cx="8128000" cy="612727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FE1F816-2C94-904B-A59F-EA14440AF9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-1055921" y="1680503"/>
              <a:ext cx="8128000" cy="488476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FE87AC-127C-CD4E-A3F1-2BB4FEC79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21195" y="2507660"/>
              <a:ext cx="5554756" cy="2276764"/>
            </a:xfrm>
            <a:prstGeom prst="rect">
              <a:avLst/>
            </a:prstGeom>
          </p:spPr>
        </p:pic>
        <p:sp>
          <p:nvSpPr>
            <p:cNvPr id="5" name="Trapezoid 4">
              <a:extLst>
                <a:ext uri="{FF2B5EF4-FFF2-40B4-BE49-F238E27FC236}">
                  <a16:creationId xmlns:a16="http://schemas.microsoft.com/office/drawing/2014/main" id="{51A2BD6F-7AE2-D54A-9B80-9EC669D86020}"/>
                </a:ext>
              </a:extLst>
            </p:cNvPr>
            <p:cNvSpPr/>
            <p:nvPr/>
          </p:nvSpPr>
          <p:spPr>
            <a:xfrm rot="10800000">
              <a:off x="1035248" y="437999"/>
              <a:ext cx="2466218" cy="2757517"/>
            </a:xfrm>
            <a:prstGeom prst="trapezoid">
              <a:avLst/>
            </a:prstGeom>
            <a:solidFill>
              <a:schemeClr val="tx2"/>
            </a:solidFill>
            <a:ln>
              <a:noFill/>
            </a:ln>
            <a:effectLst>
              <a:outerShdw blurRad="50800" dist="38100" dir="16200000" sx="104000" sy="104000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194747B-D46A-AF49-BB84-9CC85F667C56}"/>
                </a:ext>
              </a:extLst>
            </p:cNvPr>
            <p:cNvSpPr txBox="1"/>
            <p:nvPr/>
          </p:nvSpPr>
          <p:spPr>
            <a:xfrm>
              <a:off x="1102617" y="542486"/>
              <a:ext cx="2297823" cy="2912538"/>
            </a:xfrm>
            <a:prstGeom prst="rect">
              <a:avLst/>
            </a:prstGeom>
          </p:spPr>
          <p:txBody>
            <a:bodyPr rtlCol="0">
              <a:normAutofit lnSpcReduction="10000"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4800" b="1" dirty="0">
                  <a:solidFill>
                    <a:schemeClr val="accen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refoil Sans" panose="020B0000000000000000" pitchFamily="34" charset="0"/>
                </a:rPr>
                <a:t>Earn 10% of total sales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176CC94-D518-DA47-9EAB-9BE81B2C9B85}"/>
              </a:ext>
            </a:extLst>
          </p:cNvPr>
          <p:cNvSpPr txBox="1"/>
          <p:nvPr/>
        </p:nvSpPr>
        <p:spPr>
          <a:xfrm>
            <a:off x="4777270" y="2984495"/>
            <a:ext cx="2746392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foil Sans" panose="020B0000000000000000" pitchFamily="34" charset="0"/>
              </a:rPr>
              <a:t>+2% with reward opt out</a:t>
            </a:r>
          </a:p>
          <a:p>
            <a:pPr algn="ctr">
              <a:spcAft>
                <a:spcPts val="600"/>
              </a:spcAft>
            </a:pPr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foil Sans" panose="020B0000000000000000" pitchFamily="34" charset="0"/>
              </a:rPr>
              <a:t>*Cadettes, Seniors, Ambassadors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659193F-0B06-5045-B9B7-697BCBBBDC0B}"/>
              </a:ext>
            </a:extLst>
          </p:cNvPr>
          <p:cNvSpPr txBox="1">
            <a:spLocks/>
          </p:cNvSpPr>
          <p:nvPr/>
        </p:nvSpPr>
        <p:spPr bwMode="black">
          <a:xfrm>
            <a:off x="407983" y="5355240"/>
            <a:ext cx="5797296" cy="1134402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rgbClr val="1D2C31"/>
                </a:solidFill>
                <a:latin typeface="Trefoil Sans SemiBold" panose="020B0000000000000000" pitchFamily="34" charset="0"/>
              </a:rPr>
              <a:t>Troop proceeds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9A55C7-7BC4-3947-91F0-FFC8FCACF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93935">
            <a:off x="5690949" y="4506402"/>
            <a:ext cx="3831712" cy="2895600"/>
          </a:xfrm>
          <a:prstGeom prst="rect">
            <a:avLst/>
          </a:prstGeom>
        </p:spPr>
      </p:pic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72E7C7A3-DE71-404E-9D16-C2C684F5D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6" t="29593" b="27651"/>
          <a:stretch/>
        </p:blipFill>
        <p:spPr bwMode="auto">
          <a:xfrm>
            <a:off x="4833333" y="376846"/>
            <a:ext cx="3882039" cy="193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531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5AF3A33F-C315-41B2-819E-F923FA6CE5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22" y="-2"/>
            <a:ext cx="5653278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96087" y="1290025"/>
            <a:ext cx="4462208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300" b="1">
                <a:solidFill>
                  <a:srgbClr val="262626"/>
                </a:solidFill>
                <a:latin typeface="Trefoil Sans SemiBold" panose="020B0000000000000000" pitchFamily="34" charset="0"/>
              </a:rPr>
              <a:t>Two Ways to Participate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E00E4F2-AAFE-4641-8B52-2BFDCC028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748" y="640080"/>
            <a:ext cx="254620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9954114-2DEB-4CB0-A1C6-6CC3FD380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007" y="806357"/>
            <a:ext cx="2284542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096087" y="2858703"/>
            <a:ext cx="4458056" cy="3042547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342900" indent="-228600" defTabSz="914400"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Trefoil Sans" panose="020B0000000000000000" pitchFamily="34" charset="0"/>
                <a:sym typeface="Tahoma" charset="0"/>
              </a:rPr>
              <a:t>Girls offer a variety of items to family and friends in two ways</a:t>
            </a:r>
          </a:p>
          <a:p>
            <a:pPr marL="800100" lvl="1" indent="-228600" defTabSz="914400"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b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foil Sans" panose="020B0000000000000000" pitchFamily="34" charset="0"/>
                <a:sym typeface="Tahoma" charset="0"/>
              </a:rPr>
              <a:t>In-person</a:t>
            </a:r>
            <a:r>
              <a:rPr kumimoji="0" lang="en-US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foil Sans" panose="020B0000000000000000" pitchFamily="34" charset="0"/>
                <a:sym typeface="Tahoma" charset="0"/>
              </a:rPr>
              <a:t> using a nut order card</a:t>
            </a:r>
          </a:p>
          <a:p>
            <a:pPr marL="800100" lvl="1" indent="-228600" defTabSz="914400"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FFFFFF"/>
                </a:solidFill>
                <a:latin typeface="Trefoil Sans" panose="020B0000000000000000" pitchFamily="34" charset="0"/>
                <a:sym typeface="Tahoma" charset="0"/>
              </a:rPr>
              <a:t>Online</a:t>
            </a:r>
            <a:r>
              <a:rPr lang="en-US" dirty="0">
                <a:solidFill>
                  <a:srgbClr val="FFFFFF"/>
                </a:solidFill>
                <a:latin typeface="Trefoil Sans" panose="020B0000000000000000" pitchFamily="34" charset="0"/>
                <a:sym typeface="Tahoma" charset="0"/>
              </a:rPr>
              <a:t> sending emails and sharing link on social media to purchase magazines and nuts/chocolates</a:t>
            </a:r>
            <a:endParaRPr kumimoji="0" lang="en-US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foil Sans" panose="020B0000000000000000" pitchFamily="34" charset="0"/>
              <a:sym typeface="Tahoma" charset="0"/>
            </a:endParaRPr>
          </a:p>
          <a:p>
            <a:pPr marL="571500" marR="0" lvl="1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B35523C-3ED6-0246-B9F9-36E65CD90FB6}"/>
              </a:ext>
            </a:extLst>
          </p:cNvPr>
          <p:cNvSpPr/>
          <p:nvPr/>
        </p:nvSpPr>
        <p:spPr>
          <a:xfrm>
            <a:off x="3774615" y="4306824"/>
            <a:ext cx="1840254" cy="1280160"/>
          </a:xfrm>
          <a:custGeom>
            <a:avLst/>
            <a:gdLst>
              <a:gd name="connsiteX0" fmla="*/ 93297 w 1840254"/>
              <a:gd name="connsiteY0" fmla="*/ 0 h 1280160"/>
              <a:gd name="connsiteX1" fmla="*/ 139017 w 1840254"/>
              <a:gd name="connsiteY1" fmla="*/ 27432 h 1280160"/>
              <a:gd name="connsiteX2" fmla="*/ 193881 w 1840254"/>
              <a:gd name="connsiteY2" fmla="*/ 45720 h 1280160"/>
              <a:gd name="connsiteX3" fmla="*/ 221313 w 1840254"/>
              <a:gd name="connsiteY3" fmla="*/ 73152 h 1280160"/>
              <a:gd name="connsiteX4" fmla="*/ 267033 w 1840254"/>
              <a:gd name="connsiteY4" fmla="*/ 118872 h 1280160"/>
              <a:gd name="connsiteX5" fmla="*/ 285321 w 1840254"/>
              <a:gd name="connsiteY5" fmla="*/ 173736 h 1280160"/>
              <a:gd name="connsiteX6" fmla="*/ 276177 w 1840254"/>
              <a:gd name="connsiteY6" fmla="*/ 338328 h 1280160"/>
              <a:gd name="connsiteX7" fmla="*/ 230457 w 1840254"/>
              <a:gd name="connsiteY7" fmla="*/ 420624 h 1280160"/>
              <a:gd name="connsiteX8" fmla="*/ 184737 w 1840254"/>
              <a:gd name="connsiteY8" fmla="*/ 484632 h 1280160"/>
              <a:gd name="connsiteX9" fmla="*/ 157305 w 1840254"/>
              <a:gd name="connsiteY9" fmla="*/ 502920 h 1280160"/>
              <a:gd name="connsiteX10" fmla="*/ 139017 w 1840254"/>
              <a:gd name="connsiteY10" fmla="*/ 530352 h 1280160"/>
              <a:gd name="connsiteX11" fmla="*/ 65865 w 1840254"/>
              <a:gd name="connsiteY11" fmla="*/ 557784 h 1280160"/>
              <a:gd name="connsiteX12" fmla="*/ 29289 w 1840254"/>
              <a:gd name="connsiteY12" fmla="*/ 548640 h 1280160"/>
              <a:gd name="connsiteX13" fmla="*/ 11001 w 1840254"/>
              <a:gd name="connsiteY13" fmla="*/ 484632 h 1280160"/>
              <a:gd name="connsiteX14" fmla="*/ 38433 w 1840254"/>
              <a:gd name="connsiteY14" fmla="*/ 475488 h 1280160"/>
              <a:gd name="connsiteX15" fmla="*/ 129873 w 1840254"/>
              <a:gd name="connsiteY15" fmla="*/ 493776 h 1280160"/>
              <a:gd name="connsiteX16" fmla="*/ 212169 w 1840254"/>
              <a:gd name="connsiteY16" fmla="*/ 539496 h 1280160"/>
              <a:gd name="connsiteX17" fmla="*/ 276177 w 1840254"/>
              <a:gd name="connsiteY17" fmla="*/ 585216 h 1280160"/>
              <a:gd name="connsiteX18" fmla="*/ 331041 w 1840254"/>
              <a:gd name="connsiteY18" fmla="*/ 640080 h 1280160"/>
              <a:gd name="connsiteX19" fmla="*/ 340185 w 1840254"/>
              <a:gd name="connsiteY19" fmla="*/ 667512 h 1280160"/>
              <a:gd name="connsiteX20" fmla="*/ 395049 w 1840254"/>
              <a:gd name="connsiteY20" fmla="*/ 722376 h 1280160"/>
              <a:gd name="connsiteX21" fmla="*/ 404193 w 1840254"/>
              <a:gd name="connsiteY21" fmla="*/ 749808 h 1280160"/>
              <a:gd name="connsiteX22" fmla="*/ 440769 w 1840254"/>
              <a:gd name="connsiteY22" fmla="*/ 804672 h 1280160"/>
              <a:gd name="connsiteX23" fmla="*/ 477345 w 1840254"/>
              <a:gd name="connsiteY23" fmla="*/ 859536 h 1280160"/>
              <a:gd name="connsiteX24" fmla="*/ 504777 w 1840254"/>
              <a:gd name="connsiteY24" fmla="*/ 896112 h 1280160"/>
              <a:gd name="connsiteX25" fmla="*/ 559641 w 1840254"/>
              <a:gd name="connsiteY25" fmla="*/ 950976 h 1280160"/>
              <a:gd name="connsiteX26" fmla="*/ 587073 w 1840254"/>
              <a:gd name="connsiteY26" fmla="*/ 978408 h 1280160"/>
              <a:gd name="connsiteX27" fmla="*/ 614505 w 1840254"/>
              <a:gd name="connsiteY27" fmla="*/ 996696 h 1280160"/>
              <a:gd name="connsiteX28" fmla="*/ 696801 w 1840254"/>
              <a:gd name="connsiteY28" fmla="*/ 1060704 h 1280160"/>
              <a:gd name="connsiteX29" fmla="*/ 733377 w 1840254"/>
              <a:gd name="connsiteY29" fmla="*/ 1078992 h 1280160"/>
              <a:gd name="connsiteX30" fmla="*/ 769953 w 1840254"/>
              <a:gd name="connsiteY30" fmla="*/ 1106424 h 1280160"/>
              <a:gd name="connsiteX31" fmla="*/ 907113 w 1840254"/>
              <a:gd name="connsiteY31" fmla="*/ 1179576 h 1280160"/>
              <a:gd name="connsiteX32" fmla="*/ 952833 w 1840254"/>
              <a:gd name="connsiteY32" fmla="*/ 1197864 h 1280160"/>
              <a:gd name="connsiteX33" fmla="*/ 998553 w 1840254"/>
              <a:gd name="connsiteY33" fmla="*/ 1207008 h 1280160"/>
              <a:gd name="connsiteX34" fmla="*/ 1089993 w 1840254"/>
              <a:gd name="connsiteY34" fmla="*/ 1225296 h 1280160"/>
              <a:gd name="connsiteX35" fmla="*/ 1135713 w 1840254"/>
              <a:gd name="connsiteY35" fmla="*/ 1243584 h 1280160"/>
              <a:gd name="connsiteX36" fmla="*/ 1181433 w 1840254"/>
              <a:gd name="connsiteY36" fmla="*/ 1252728 h 1280160"/>
              <a:gd name="connsiteX37" fmla="*/ 1446609 w 1840254"/>
              <a:gd name="connsiteY37" fmla="*/ 1280160 h 1280160"/>
              <a:gd name="connsiteX38" fmla="*/ 1602057 w 1840254"/>
              <a:gd name="connsiteY38" fmla="*/ 1261872 h 1280160"/>
              <a:gd name="connsiteX39" fmla="*/ 1638633 w 1840254"/>
              <a:gd name="connsiteY39" fmla="*/ 1243584 h 1280160"/>
              <a:gd name="connsiteX40" fmla="*/ 1666065 w 1840254"/>
              <a:gd name="connsiteY40" fmla="*/ 1234440 h 1280160"/>
              <a:gd name="connsiteX41" fmla="*/ 1730073 w 1840254"/>
              <a:gd name="connsiteY41" fmla="*/ 1188720 h 1280160"/>
              <a:gd name="connsiteX42" fmla="*/ 1784937 w 1840254"/>
              <a:gd name="connsiteY42" fmla="*/ 1143000 h 1280160"/>
              <a:gd name="connsiteX43" fmla="*/ 1803225 w 1840254"/>
              <a:gd name="connsiteY43" fmla="*/ 1106424 h 1280160"/>
              <a:gd name="connsiteX44" fmla="*/ 1821513 w 1840254"/>
              <a:gd name="connsiteY44" fmla="*/ 1078992 h 1280160"/>
              <a:gd name="connsiteX45" fmla="*/ 1830657 w 1840254"/>
              <a:gd name="connsiteY45" fmla="*/ 1042416 h 1280160"/>
              <a:gd name="connsiteX46" fmla="*/ 1839801 w 1840254"/>
              <a:gd name="connsiteY46" fmla="*/ 1014984 h 1280160"/>
              <a:gd name="connsiteX47" fmla="*/ 1812369 w 1840254"/>
              <a:gd name="connsiteY47" fmla="*/ 886968 h 1280160"/>
              <a:gd name="connsiteX48" fmla="*/ 1803225 w 1840254"/>
              <a:gd name="connsiteY48" fmla="*/ 877824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840254" h="1280160">
                <a:moveTo>
                  <a:pt x="93297" y="0"/>
                </a:moveTo>
                <a:cubicBezTo>
                  <a:pt x="108537" y="9144"/>
                  <a:pt x="122837" y="20078"/>
                  <a:pt x="139017" y="27432"/>
                </a:cubicBezTo>
                <a:cubicBezTo>
                  <a:pt x="156566" y="35409"/>
                  <a:pt x="193881" y="45720"/>
                  <a:pt x="193881" y="45720"/>
                </a:cubicBezTo>
                <a:cubicBezTo>
                  <a:pt x="203025" y="54864"/>
                  <a:pt x="211379" y="64873"/>
                  <a:pt x="221313" y="73152"/>
                </a:cubicBezTo>
                <a:cubicBezTo>
                  <a:pt x="249283" y="96460"/>
                  <a:pt x="251255" y="83372"/>
                  <a:pt x="267033" y="118872"/>
                </a:cubicBezTo>
                <a:cubicBezTo>
                  <a:pt x="274862" y="136488"/>
                  <a:pt x="285321" y="173736"/>
                  <a:pt x="285321" y="173736"/>
                </a:cubicBezTo>
                <a:cubicBezTo>
                  <a:pt x="282273" y="228600"/>
                  <a:pt x="281387" y="283627"/>
                  <a:pt x="276177" y="338328"/>
                </a:cubicBezTo>
                <a:cubicBezTo>
                  <a:pt x="273495" y="366493"/>
                  <a:pt x="241795" y="403617"/>
                  <a:pt x="230457" y="420624"/>
                </a:cubicBezTo>
                <a:cubicBezTo>
                  <a:pt x="220073" y="436200"/>
                  <a:pt x="196079" y="473290"/>
                  <a:pt x="184737" y="484632"/>
                </a:cubicBezTo>
                <a:cubicBezTo>
                  <a:pt x="176966" y="492403"/>
                  <a:pt x="166449" y="496824"/>
                  <a:pt x="157305" y="502920"/>
                </a:cubicBezTo>
                <a:cubicBezTo>
                  <a:pt x="151209" y="512064"/>
                  <a:pt x="147460" y="523317"/>
                  <a:pt x="139017" y="530352"/>
                </a:cubicBezTo>
                <a:cubicBezTo>
                  <a:pt x="118524" y="547429"/>
                  <a:pt x="90474" y="551632"/>
                  <a:pt x="65865" y="557784"/>
                </a:cubicBezTo>
                <a:cubicBezTo>
                  <a:pt x="53673" y="554736"/>
                  <a:pt x="40200" y="554875"/>
                  <a:pt x="29289" y="548640"/>
                </a:cubicBezTo>
                <a:cubicBezTo>
                  <a:pt x="3504" y="533905"/>
                  <a:pt x="-11516" y="512778"/>
                  <a:pt x="11001" y="484632"/>
                </a:cubicBezTo>
                <a:cubicBezTo>
                  <a:pt x="17022" y="477106"/>
                  <a:pt x="29289" y="478536"/>
                  <a:pt x="38433" y="475488"/>
                </a:cubicBezTo>
                <a:cubicBezTo>
                  <a:pt x="54335" y="477760"/>
                  <a:pt x="107775" y="481499"/>
                  <a:pt x="129873" y="493776"/>
                </a:cubicBezTo>
                <a:cubicBezTo>
                  <a:pt x="224199" y="546179"/>
                  <a:pt x="150097" y="518805"/>
                  <a:pt x="212169" y="539496"/>
                </a:cubicBezTo>
                <a:cubicBezTo>
                  <a:pt x="317747" y="645074"/>
                  <a:pt x="155821" y="488931"/>
                  <a:pt x="276177" y="585216"/>
                </a:cubicBezTo>
                <a:cubicBezTo>
                  <a:pt x="296373" y="601373"/>
                  <a:pt x="331041" y="640080"/>
                  <a:pt x="331041" y="640080"/>
                </a:cubicBezTo>
                <a:cubicBezTo>
                  <a:pt x="334089" y="649224"/>
                  <a:pt x="334267" y="659904"/>
                  <a:pt x="340185" y="667512"/>
                </a:cubicBezTo>
                <a:cubicBezTo>
                  <a:pt x="356063" y="687927"/>
                  <a:pt x="395049" y="722376"/>
                  <a:pt x="395049" y="722376"/>
                </a:cubicBezTo>
                <a:cubicBezTo>
                  <a:pt x="398097" y="731520"/>
                  <a:pt x="399512" y="741382"/>
                  <a:pt x="404193" y="749808"/>
                </a:cubicBezTo>
                <a:cubicBezTo>
                  <a:pt x="414867" y="769021"/>
                  <a:pt x="433818" y="783820"/>
                  <a:pt x="440769" y="804672"/>
                </a:cubicBezTo>
                <a:cubicBezTo>
                  <a:pt x="456323" y="851334"/>
                  <a:pt x="439984" y="815948"/>
                  <a:pt x="477345" y="859536"/>
                </a:cubicBezTo>
                <a:cubicBezTo>
                  <a:pt x="487263" y="871107"/>
                  <a:pt x="494582" y="884784"/>
                  <a:pt x="504777" y="896112"/>
                </a:cubicBezTo>
                <a:cubicBezTo>
                  <a:pt x="522079" y="915336"/>
                  <a:pt x="541353" y="932688"/>
                  <a:pt x="559641" y="950976"/>
                </a:cubicBezTo>
                <a:cubicBezTo>
                  <a:pt x="568785" y="960120"/>
                  <a:pt x="576313" y="971235"/>
                  <a:pt x="587073" y="978408"/>
                </a:cubicBezTo>
                <a:cubicBezTo>
                  <a:pt x="596217" y="984504"/>
                  <a:pt x="605713" y="990102"/>
                  <a:pt x="614505" y="996696"/>
                </a:cubicBezTo>
                <a:cubicBezTo>
                  <a:pt x="642307" y="1017548"/>
                  <a:pt x="665717" y="1045162"/>
                  <a:pt x="696801" y="1060704"/>
                </a:cubicBezTo>
                <a:cubicBezTo>
                  <a:pt x="708993" y="1066800"/>
                  <a:pt x="721818" y="1071768"/>
                  <a:pt x="733377" y="1078992"/>
                </a:cubicBezTo>
                <a:cubicBezTo>
                  <a:pt x="746300" y="1087069"/>
                  <a:pt x="757273" y="1097970"/>
                  <a:pt x="769953" y="1106424"/>
                </a:cubicBezTo>
                <a:cubicBezTo>
                  <a:pt x="805167" y="1129900"/>
                  <a:pt x="875951" y="1167111"/>
                  <a:pt x="907113" y="1179576"/>
                </a:cubicBezTo>
                <a:cubicBezTo>
                  <a:pt x="922353" y="1185672"/>
                  <a:pt x="937111" y="1193147"/>
                  <a:pt x="952833" y="1197864"/>
                </a:cubicBezTo>
                <a:cubicBezTo>
                  <a:pt x="967719" y="1202330"/>
                  <a:pt x="983381" y="1203637"/>
                  <a:pt x="998553" y="1207008"/>
                </a:cubicBezTo>
                <a:cubicBezTo>
                  <a:pt x="1080397" y="1225196"/>
                  <a:pt x="982485" y="1207378"/>
                  <a:pt x="1089993" y="1225296"/>
                </a:cubicBezTo>
                <a:cubicBezTo>
                  <a:pt x="1105233" y="1231392"/>
                  <a:pt x="1119991" y="1238867"/>
                  <a:pt x="1135713" y="1243584"/>
                </a:cubicBezTo>
                <a:cubicBezTo>
                  <a:pt x="1150599" y="1248050"/>
                  <a:pt x="1166047" y="1250530"/>
                  <a:pt x="1181433" y="1252728"/>
                </a:cubicBezTo>
                <a:cubicBezTo>
                  <a:pt x="1316867" y="1272076"/>
                  <a:pt x="1319411" y="1270376"/>
                  <a:pt x="1446609" y="1280160"/>
                </a:cubicBezTo>
                <a:lnTo>
                  <a:pt x="1602057" y="1261872"/>
                </a:lnTo>
                <a:cubicBezTo>
                  <a:pt x="1615281" y="1258566"/>
                  <a:pt x="1626104" y="1248954"/>
                  <a:pt x="1638633" y="1243584"/>
                </a:cubicBezTo>
                <a:cubicBezTo>
                  <a:pt x="1647492" y="1239787"/>
                  <a:pt x="1657444" y="1238751"/>
                  <a:pt x="1666065" y="1234440"/>
                </a:cubicBezTo>
                <a:cubicBezTo>
                  <a:pt x="1680431" y="1227257"/>
                  <a:pt x="1720409" y="1195623"/>
                  <a:pt x="1730073" y="1188720"/>
                </a:cubicBezTo>
                <a:cubicBezTo>
                  <a:pt x="1753465" y="1172011"/>
                  <a:pt x="1767148" y="1167904"/>
                  <a:pt x="1784937" y="1143000"/>
                </a:cubicBezTo>
                <a:cubicBezTo>
                  <a:pt x="1792860" y="1131908"/>
                  <a:pt x="1796462" y="1118259"/>
                  <a:pt x="1803225" y="1106424"/>
                </a:cubicBezTo>
                <a:cubicBezTo>
                  <a:pt x="1808677" y="1096882"/>
                  <a:pt x="1815417" y="1088136"/>
                  <a:pt x="1821513" y="1078992"/>
                </a:cubicBezTo>
                <a:cubicBezTo>
                  <a:pt x="1824561" y="1066800"/>
                  <a:pt x="1827205" y="1054500"/>
                  <a:pt x="1830657" y="1042416"/>
                </a:cubicBezTo>
                <a:cubicBezTo>
                  <a:pt x="1833305" y="1033148"/>
                  <a:pt x="1839801" y="1024623"/>
                  <a:pt x="1839801" y="1014984"/>
                </a:cubicBezTo>
                <a:cubicBezTo>
                  <a:pt x="1839801" y="935846"/>
                  <a:pt x="1846022" y="931839"/>
                  <a:pt x="1812369" y="886968"/>
                </a:cubicBezTo>
                <a:cubicBezTo>
                  <a:pt x="1809783" y="883520"/>
                  <a:pt x="1806273" y="880872"/>
                  <a:pt x="1803225" y="877824"/>
                </a:cubicBezTo>
              </a:path>
            </a:pathLst>
          </a:custGeom>
          <a:noFill/>
          <a:ln w="15875">
            <a:prstDash val="lg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E513C5-0367-FA4B-A68F-F80EE8BBB1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7748" y="465071"/>
            <a:ext cx="2772325" cy="35766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A050E2-DA82-D641-A0B7-A4B62D22E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0290247">
            <a:off x="2814993" y="3059458"/>
            <a:ext cx="1337752" cy="1337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07FDE7-A05A-4EE2-82A6-92092CB7E728}"/>
              </a:ext>
            </a:extLst>
          </p:cNvPr>
          <p:cNvPicPr/>
          <p:nvPr/>
        </p:nvPicPr>
        <p:blipFill rotWithShape="1">
          <a:blip r:embed="rId5"/>
          <a:srcRect l="7685" t="13498" r="58149" b="14732"/>
          <a:stretch/>
        </p:blipFill>
        <p:spPr bwMode="auto">
          <a:xfrm rot="10800000">
            <a:off x="342687" y="4306823"/>
            <a:ext cx="3066337" cy="2086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40656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52524"/>
            <a:ext cx="6858000" cy="2129687"/>
          </a:xfrm>
        </p:spPr>
        <p:txBody>
          <a:bodyPr>
            <a:noAutofit/>
          </a:bodyPr>
          <a:lstStyle/>
          <a:p>
            <a:br>
              <a:rPr lang="en-US" sz="4000" dirty="0">
                <a:latin typeface="Cooper Black" panose="0208090404030B020404" pitchFamily="18" charset="0"/>
              </a:rPr>
            </a:br>
            <a:r>
              <a:rPr lang="en-US" sz="4000" dirty="0">
                <a:latin typeface="Cooper Black" panose="0208090404030B020404" pitchFamily="18" charset="0"/>
              </a:rPr>
              <a:t>Nut, Chocolate and candy Products</a:t>
            </a:r>
            <a:br>
              <a:rPr lang="en-US" sz="4950" dirty="0">
                <a:latin typeface="Cooper Black" panose="0208090404030B020404" pitchFamily="18" charset="0"/>
              </a:rPr>
            </a:br>
            <a:r>
              <a:rPr lang="en-US" sz="4950" dirty="0">
                <a:latin typeface="Cooper Black" panose="0208090404030B020404" pitchFamily="18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459" y="3261843"/>
            <a:ext cx="5597084" cy="24436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468" y="251609"/>
            <a:ext cx="1643063" cy="90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395" y="394057"/>
            <a:ext cx="2611261" cy="61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16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554333"/>
            <a:ext cx="9144000" cy="504645"/>
          </a:xfrm>
          <a:prstGeom prst="rect">
            <a:avLst/>
          </a:prstGeom>
          <a:solidFill>
            <a:srgbClr val="9100C4"/>
          </a:solidFill>
          <a:ln>
            <a:solidFill>
              <a:srgbClr val="502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450817"/>
            <a:ext cx="9144000" cy="103516"/>
          </a:xfrm>
          <a:prstGeom prst="rect">
            <a:avLst/>
          </a:prstGeom>
          <a:solidFill>
            <a:srgbClr val="EC5518"/>
          </a:solidFill>
          <a:ln>
            <a:solidFill>
              <a:srgbClr val="8D491B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50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615" y="1166620"/>
            <a:ext cx="2631496" cy="1372086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8"/>
          <p:cNvSpPr txBox="1">
            <a:spLocks noChangeArrowheads="1"/>
          </p:cNvSpPr>
          <p:nvPr/>
        </p:nvSpPr>
        <p:spPr bwMode="auto">
          <a:xfrm>
            <a:off x="556249" y="2201693"/>
            <a:ext cx="2265335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defTabSz="6858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Pts val="2800"/>
              <a:buFont typeface="Arial" panose="020B0604020202020204" pitchFamily="34" charset="0"/>
              <a:buChar char="•"/>
              <a:defRPr/>
            </a:pPr>
            <a:r>
              <a:rPr lang="en-US" alt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Nuts</a:t>
            </a:r>
          </a:p>
          <a:p>
            <a:pPr marL="342900" indent="-342900" defTabSz="6858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Pts val="2800"/>
              <a:buFont typeface="Arial" panose="020B0604020202020204" pitchFamily="34" charset="0"/>
              <a:buChar char="•"/>
              <a:defRPr/>
            </a:pPr>
            <a:r>
              <a:rPr lang="en-US" alt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Snack Mixes</a:t>
            </a:r>
          </a:p>
          <a:p>
            <a:pPr marL="342900" indent="-342900" defTabSz="6858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Pts val="2800"/>
              <a:buFont typeface="Arial" panose="020B0604020202020204" pitchFamily="34" charset="0"/>
              <a:buChar char="•"/>
              <a:defRPr/>
            </a:pPr>
            <a:r>
              <a:rPr lang="en-US" alt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Chocolates</a:t>
            </a:r>
          </a:p>
          <a:p>
            <a:pPr marL="342900" indent="-342900" defTabSz="6858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Pts val="2800"/>
              <a:buFont typeface="Arial" panose="020B0604020202020204" pitchFamily="34" charset="0"/>
              <a:buChar char="•"/>
              <a:defRPr/>
            </a:pPr>
            <a:r>
              <a:rPr lang="en-US" altLang="en-US" sz="21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Gift Items</a:t>
            </a:r>
            <a:endParaRPr lang="en-US" altLang="en-US" sz="135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053" name="Picture 14" descr="AF - GSproductGraph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878" y="2595123"/>
            <a:ext cx="3082313" cy="2992711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5" descr="HonRoMxNtsPntsJa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053" y="2066425"/>
            <a:ext cx="1200932" cy="1791415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6" descr="http://www.alschutzman.com/ashdonfarmsgirlscouts/afHotCajunCrunchP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470" y="1479794"/>
            <a:ext cx="1173833" cy="133643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BrownieTin_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97505">
            <a:off x="3696086" y="3843821"/>
            <a:ext cx="1435712" cy="167006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173" y="3909211"/>
            <a:ext cx="1611323" cy="1451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816" y="989648"/>
            <a:ext cx="1062989" cy="10688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8" y="1291180"/>
            <a:ext cx="3571797" cy="8426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70" y="3726773"/>
            <a:ext cx="1358207" cy="172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20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96105"/>
            <a:ext cx="9144000" cy="504645"/>
          </a:xfrm>
          <a:prstGeom prst="rect">
            <a:avLst/>
          </a:prstGeom>
          <a:solidFill>
            <a:srgbClr val="EC5518"/>
          </a:solidFill>
          <a:ln>
            <a:solidFill>
              <a:srgbClr val="8D491B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379651"/>
            <a:ext cx="9144000" cy="116455"/>
          </a:xfrm>
          <a:prstGeom prst="rect">
            <a:avLst/>
          </a:prstGeom>
          <a:solidFill>
            <a:srgbClr val="3399FF"/>
          </a:solidFill>
          <a:ln>
            <a:solidFill>
              <a:srgbClr val="3C54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" name="Group 5"/>
          <p:cNvGrpSpPr/>
          <p:nvPr/>
        </p:nvGrpSpPr>
        <p:grpSpPr>
          <a:xfrm>
            <a:off x="133350" y="990714"/>
            <a:ext cx="4495800" cy="2462099"/>
            <a:chOff x="400050" y="316880"/>
            <a:chExt cx="9348787" cy="5517182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400050" y="316880"/>
              <a:ext cx="9348787" cy="55171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774" y="4937906"/>
              <a:ext cx="1695450" cy="42862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1057275" y="3630915"/>
            <a:ext cx="2647950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950" b="1" dirty="0">
                <a:solidFill>
                  <a:schemeClr val="bg1"/>
                </a:solidFill>
                <a:latin typeface="Arial Black" panose="020B0A04020102020204" pitchFamily="34" charset="0"/>
              </a:rPr>
              <a:t>NUTS &amp; CANDY </a:t>
            </a:r>
            <a:br>
              <a:rPr lang="en-US" altLang="en-US" sz="195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altLang="en-US" sz="1950" b="1" dirty="0">
                <a:solidFill>
                  <a:schemeClr val="bg1"/>
                </a:solidFill>
                <a:latin typeface="Arial Black" panose="020B0A04020102020204" pitchFamily="34" charset="0"/>
              </a:rPr>
              <a:t>Troop Proceeds</a:t>
            </a:r>
            <a:endParaRPr lang="en-US" altLang="en-US" sz="135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1066800" y="4300046"/>
            <a:ext cx="2647950" cy="900246"/>
          </a:xfrm>
          <a:prstGeom prst="rect">
            <a:avLst/>
          </a:prstGeom>
          <a:solidFill>
            <a:srgbClr val="3399FF"/>
          </a:solidFill>
          <a:ln w="9525">
            <a:solidFill>
              <a:srgbClr val="FF7C80"/>
            </a:solidFill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 b="1" dirty="0">
                <a:latin typeface="Arial Black" panose="020B0A04020102020204" pitchFamily="34" charset="0"/>
              </a:rPr>
              <a:t>10% per unit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 b="1" dirty="0">
                <a:latin typeface="Arial Black" panose="020B0A04020102020204" pitchFamily="34" charset="0"/>
              </a:rPr>
              <a:t>OR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 b="1" dirty="0">
                <a:latin typeface="Arial Black" panose="020B0A04020102020204" pitchFamily="34" charset="0"/>
              </a:rPr>
              <a:t>12% per unit if selecting without rewards</a:t>
            </a:r>
            <a:endParaRPr lang="en-US" altLang="en-US" sz="1350" dirty="0">
              <a:latin typeface="Arial" panose="020B0604020202020204" pitchFamily="34" charset="0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4684316" y="954995"/>
            <a:ext cx="4453733" cy="494109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Fall 2020 Order Card</a:t>
            </a:r>
            <a:endParaRPr lang="en-US" altLang="en-US" sz="135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059" y="1479221"/>
            <a:ext cx="3266214" cy="372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2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96105"/>
            <a:ext cx="9144000" cy="504645"/>
          </a:xfrm>
          <a:prstGeom prst="rect">
            <a:avLst/>
          </a:prstGeom>
          <a:solidFill>
            <a:srgbClr val="FFFF25"/>
          </a:solidFill>
          <a:ln>
            <a:solidFill>
              <a:srgbClr val="F4E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/>
          <p:cNvSpPr/>
          <p:nvPr/>
        </p:nvSpPr>
        <p:spPr>
          <a:xfrm>
            <a:off x="0" y="5386119"/>
            <a:ext cx="9144000" cy="109987"/>
          </a:xfrm>
          <a:prstGeom prst="rect">
            <a:avLst/>
          </a:prstGeom>
          <a:solidFill>
            <a:srgbClr val="9100C4"/>
          </a:solidFill>
          <a:ln>
            <a:solidFill>
              <a:srgbClr val="502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109987" y="4699949"/>
            <a:ext cx="5333396" cy="494109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75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GS Brownie Uniform Tin - $9</a:t>
            </a:r>
            <a:endParaRPr lang="en-US" altLang="en-US" sz="135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2531" name="TextBox 6"/>
          <p:cNvSpPr txBox="1">
            <a:spLocks noChangeArrowheads="1"/>
          </p:cNvSpPr>
          <p:nvPr/>
        </p:nvSpPr>
        <p:spPr bwMode="auto">
          <a:xfrm>
            <a:off x="5793071" y="4416369"/>
            <a:ext cx="3076575" cy="90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ts val="90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Mint Treasures</a:t>
            </a:r>
            <a:b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</a:b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individually wrapped </a:t>
            </a:r>
            <a:b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</a:b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with Girl Scout logo</a:t>
            </a:r>
            <a:endParaRPr lang="en-US" altLang="en-US" sz="135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3" descr="MntTreas_6746f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0618">
            <a:off x="5298706" y="1721913"/>
            <a:ext cx="302895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6" descr="ColdSealWrapp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453" y="3116206"/>
            <a:ext cx="731044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BrownieTin_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7390">
            <a:off x="789650" y="1521317"/>
            <a:ext cx="3137072" cy="3351186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1485900" y="939404"/>
            <a:ext cx="6172200" cy="494109"/>
          </a:xfrm>
          <a:prstGeom prst="rect">
            <a:avLst/>
          </a:prstGeom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Mint Treasures</a:t>
            </a:r>
            <a:endParaRPr lang="en-US" altLang="en-US" sz="135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525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96105"/>
            <a:ext cx="9144000" cy="504645"/>
          </a:xfrm>
          <a:prstGeom prst="rect">
            <a:avLst/>
          </a:prstGeom>
          <a:solidFill>
            <a:srgbClr val="DF39A8"/>
          </a:solidFill>
          <a:ln>
            <a:solidFill>
              <a:srgbClr val="DC2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/>
          <p:cNvSpPr/>
          <p:nvPr/>
        </p:nvSpPr>
        <p:spPr>
          <a:xfrm>
            <a:off x="0" y="5405532"/>
            <a:ext cx="9144000" cy="90574"/>
          </a:xfrm>
          <a:prstGeom prst="rect">
            <a:avLst/>
          </a:prstGeom>
          <a:solidFill>
            <a:srgbClr val="FFFF25"/>
          </a:solidFill>
          <a:ln>
            <a:solidFill>
              <a:srgbClr val="F4E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1485900" y="932260"/>
            <a:ext cx="6172200" cy="494109"/>
          </a:xfrm>
          <a:prstGeom prst="rect">
            <a:avLst/>
          </a:prstGeom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Caramel Treasures</a:t>
            </a:r>
            <a:endParaRPr lang="en-US" altLang="en-US" sz="135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1507" name="TextBox 6"/>
          <p:cNvSpPr txBox="1">
            <a:spLocks noChangeArrowheads="1"/>
          </p:cNvSpPr>
          <p:nvPr/>
        </p:nvSpPr>
        <p:spPr bwMode="auto">
          <a:xfrm>
            <a:off x="1410296" y="4848113"/>
            <a:ext cx="6323409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ts val="900"/>
              </a:spcBef>
              <a:spcAft>
                <a:spcPct val="0"/>
              </a:spcAft>
            </a:pPr>
            <a:r>
              <a:rPr lang="en-US" altLang="en-US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$8 Chickadee Tin</a:t>
            </a:r>
            <a:endParaRPr lang="en-US" altLang="en-US" sz="135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101" name="Picture 5" descr="ChickadeeTin_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91" y="1482472"/>
            <a:ext cx="3656410" cy="329473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arT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995" y="1855674"/>
            <a:ext cx="2537459" cy="253746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494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96105"/>
            <a:ext cx="9144000" cy="504645"/>
          </a:xfrm>
          <a:prstGeom prst="rect">
            <a:avLst/>
          </a:prstGeom>
          <a:solidFill>
            <a:srgbClr val="DF39A8"/>
          </a:solidFill>
          <a:ln>
            <a:solidFill>
              <a:srgbClr val="DC2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/>
          <p:cNvSpPr/>
          <p:nvPr/>
        </p:nvSpPr>
        <p:spPr>
          <a:xfrm>
            <a:off x="0" y="5405532"/>
            <a:ext cx="9144000" cy="90574"/>
          </a:xfrm>
          <a:prstGeom prst="rect">
            <a:avLst/>
          </a:prstGeom>
          <a:solidFill>
            <a:srgbClr val="FFFF25"/>
          </a:solidFill>
          <a:ln>
            <a:solidFill>
              <a:srgbClr val="F4E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1485900" y="933450"/>
            <a:ext cx="6172200" cy="494110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00" b="1" dirty="0">
                <a:solidFill>
                  <a:srgbClr val="005400"/>
                </a:solidFill>
                <a:latin typeface="Arial Rounded MT Bold" panose="020F0704030504030204" pitchFamily="34" charset="0"/>
              </a:rPr>
              <a:t>Thin Mints Almonds</a:t>
            </a:r>
            <a:endParaRPr lang="en-US" altLang="en-US" sz="1350" dirty="0">
              <a:solidFill>
                <a:srgbClr val="0054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410296" y="4695825"/>
            <a:ext cx="6323409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00" b="1" dirty="0">
                <a:solidFill>
                  <a:srgbClr val="005400"/>
                </a:solidFill>
                <a:latin typeface="Arial Rounded MT Bold" panose="020F0704030504030204" pitchFamily="34" charset="0"/>
              </a:rPr>
              <a:t>$8 Pop-top Can</a:t>
            </a:r>
          </a:p>
        </p:txBody>
      </p:sp>
      <p:pic>
        <p:nvPicPr>
          <p:cNvPr id="1026" name="Picture 2" descr="https://eastus1-mediap.svc.ms/transform/thumbnail?provider=spo&amp;inputFormat=png&amp;cs=fFNQTw&amp;docid=https%3A%2F%2Fm2mediagroupllc749-my.sharepoint.com%3A443%2F_api%2Fv2.0%2Fdrives%2Fb!quWsdCUgEkel1mEC2agtl0wbe0SxhB9GjWCVUVNU7fcFXcAYmh8dRZUvec_faQxz%2Fitems%2F01CITOKOJ7M7SOKVSWZJHLFCCQAWJPGS7Z%3Fversion%3DPublished&amp;access_token=eyJ0eXAiOiJKV1QiLCJhbGciOiJub25lIn0.eyJhdWQiOiIwMDAwMDAwMy0wMDAwLTBmZjEtY2UwMC0wMDAwMDAwMDAwMDAvbTJtZWRpYWdyb3VwbGxjNzQ5LW15LnNoYXJlcG9pbnQuY29tQDc4ZWM2MmNlLWUxZTQtNDAxOC05MTI5LWNmY2U0NTczMzI3OCIsImlzcyI6IjAwMDAwMDAzLTAwMDAtMGZmMS1jZTAwLTAwMDAwMDAwMDAwMCIsIm5iZiI6IjE1OTQ4NDkyMjUiLCJleHAiOiIxNTk0ODcwODI1IiwiZW5kcG9pbnR1cmwiOiJONlJEZ3M2OFZZRHVLd1Zub0xFV2pGclI4aEpGMk9RY0tqWkNRVStFR0xnPSIsImVuZHBvaW50dXJsTGVuZ3RoIjoiMTI4IiwiaXNsb29wYmFjayI6IlRydWUiLCJjaWQiOiJPR00yT1RZMk9XWXRZekF4WVMxaU1EQXdMVFpqWXpRdE9UQTJZell3Tm1Nell6WXciLCJ2ZXIiOiJoYXNoZWRwcm9vZnRva2VuIiwic2l0ZWlkIjoiTnpSaFkyVTFZV0V0TWpBeU5TMDBOekV5TFdFMVpEWXROakV3TW1RNVlUZ3laRGszIiwic2lnbmluX3N0YXRlIjoiW1wia21zaVwiXSIsIm5hbWVpZCI6IjAjLmZ8bWVtYmVyc2hpcHxlb2xrX2Fsc2NodXR6bWFuLmNvbSNleHQjQG0ybWVkaWFncm91cGxsYzc0OS5vbm1pY3Jvc29mdC5jb20iLCJuaWkiOiJtaWNyb3NvZnQuc2hhcmVwb2ludCIsImlzdXNlciI6InRydWUiLCJjYWNoZWtleSI6IjBoLmZ8bWVtYmVyc2hpcHwxMDAzMjAwMGEzMjNjY2JiQGxpdmUuY29tIiwidHQiOiIwIiwidXNlUGVyc2lzdGVudENvb2tpZSI6IjMifQ.ZGN6WnlqQmZFQTZpR3lHTmlpK0NrRWRmTUs3S29FTk5rZ1RVbWwvTHVFND0&amp;encodeFailures=1&amp;srcWidth=&amp;srcHeight=&amp;width=824&amp;height=866&amp;action=Ac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964" y="1633628"/>
            <a:ext cx="261016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A close up of a pile of rocks&#10;&#10;Description automatically generated">
            <a:extLst>
              <a:ext uri="{FF2B5EF4-FFF2-40B4-BE49-F238E27FC236}">
                <a16:creationId xmlns:a16="http://schemas.microsoft.com/office/drawing/2014/main" id="{91393843-DB9E-4900-9436-1F499A5B8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212" y="2170271"/>
            <a:ext cx="2271713" cy="181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79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96105"/>
            <a:ext cx="9144000" cy="504645"/>
          </a:xfrm>
          <a:prstGeom prst="rect">
            <a:avLst/>
          </a:prstGeom>
          <a:solidFill>
            <a:srgbClr val="FFFF25"/>
          </a:solidFill>
          <a:ln>
            <a:solidFill>
              <a:srgbClr val="F4E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/>
          <p:cNvSpPr/>
          <p:nvPr/>
        </p:nvSpPr>
        <p:spPr>
          <a:xfrm>
            <a:off x="0" y="5386119"/>
            <a:ext cx="9144000" cy="109987"/>
          </a:xfrm>
          <a:prstGeom prst="rect">
            <a:avLst/>
          </a:prstGeom>
          <a:solidFill>
            <a:srgbClr val="9100C4"/>
          </a:solidFill>
          <a:ln>
            <a:solidFill>
              <a:srgbClr val="502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1485900" y="933450"/>
            <a:ext cx="6172200" cy="494110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00" b="1">
                <a:solidFill>
                  <a:srgbClr val="008000"/>
                </a:solidFill>
                <a:latin typeface="Arial Rounded MT Bold" panose="020F0704030504030204" pitchFamily="34" charset="0"/>
              </a:rPr>
              <a:t>Whole Cashews</a:t>
            </a:r>
            <a:endParaRPr lang="en-US" altLang="en-US" sz="1350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410296" y="4695825"/>
            <a:ext cx="6323409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00" b="1" dirty="0">
                <a:solidFill>
                  <a:srgbClr val="008000"/>
                </a:solidFill>
                <a:latin typeface="Arial Rounded MT Bold" panose="020F0704030504030204" pitchFamily="34" charset="0"/>
              </a:rPr>
              <a:t>$8 Pop-top Can</a:t>
            </a:r>
          </a:p>
        </p:txBody>
      </p:sp>
      <p:pic>
        <p:nvPicPr>
          <p:cNvPr id="15364" name="Picture 2" descr="http://www.alschutzman.com/ashdonfarmsgirlscouts/Cash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620" y="1920479"/>
            <a:ext cx="2283619" cy="228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http://www.alschutzman.com/ashdonfarmsgirlscouts/WholeCashew_PTPi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1590675"/>
            <a:ext cx="2655094" cy="279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499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554333"/>
            <a:ext cx="9144000" cy="504645"/>
          </a:xfrm>
          <a:prstGeom prst="rect">
            <a:avLst/>
          </a:prstGeom>
          <a:solidFill>
            <a:srgbClr val="9100C4"/>
          </a:solidFill>
          <a:ln>
            <a:solidFill>
              <a:srgbClr val="502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/>
          <p:cNvSpPr/>
          <p:nvPr/>
        </p:nvSpPr>
        <p:spPr>
          <a:xfrm>
            <a:off x="0" y="5450817"/>
            <a:ext cx="9144000" cy="103516"/>
          </a:xfrm>
          <a:prstGeom prst="rect">
            <a:avLst/>
          </a:prstGeom>
          <a:solidFill>
            <a:srgbClr val="EC5518"/>
          </a:solidFill>
          <a:ln>
            <a:solidFill>
              <a:srgbClr val="8D491B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098" name="Picture 2" descr="A picture containing photo, orange, table, person&#10;&#10;Description automatically generat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598" y="1567887"/>
            <a:ext cx="2292755" cy="294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485900" y="932260"/>
            <a:ext cx="6172200" cy="494109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00" b="1">
                <a:solidFill>
                  <a:srgbClr val="FF6600"/>
                </a:solidFill>
                <a:latin typeface="Arial Rounded MT Bold"/>
              </a:rPr>
              <a:t>Peanut Butter Trail Mix</a:t>
            </a:r>
            <a:endParaRPr lang="en-US" altLang="en-US" sz="1350">
              <a:solidFill>
                <a:srgbClr val="FF6600"/>
              </a:solidFill>
              <a:latin typeface="Arial Rounded MT Bold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410296" y="4639866"/>
            <a:ext cx="6323409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00" b="1" dirty="0">
                <a:solidFill>
                  <a:srgbClr val="FF6600"/>
                </a:solidFill>
                <a:latin typeface="Arial Rounded MT Bold" panose="020F0704030504030204" pitchFamily="34" charset="0"/>
              </a:rPr>
              <a:t>$8 Stand Up Bag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47" y="1855544"/>
            <a:ext cx="2331720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46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260" y="1248156"/>
            <a:ext cx="726948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671" y="1060704"/>
            <a:ext cx="7550658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3352" y="467418"/>
            <a:ext cx="5797296" cy="1188720"/>
          </a:xfrm>
          <a:solidFill>
            <a:schemeClr val="bg1"/>
          </a:solidFill>
        </p:spPr>
        <p:txBody>
          <a:bodyPr vert="horz" lIns="182880" tIns="182880" rIns="182880" bIns="182880" rtlCol="0" anchor="ctr">
            <a:normAutofit/>
          </a:bodyPr>
          <a:lstStyle/>
          <a:p>
            <a:pPr marL="39688">
              <a:defRPr/>
            </a:pPr>
            <a:r>
              <a:rPr lang="en-US" sz="2800" b="1">
                <a:latin typeface="Trefoil Sans SemiBold" panose="020B0000000000000000" pitchFamily="34" charset="0"/>
                <a:sym typeface="Tahoma" charset="0"/>
              </a:rPr>
              <a:t>Thank You!</a:t>
            </a:r>
            <a:endParaRPr lang="en-US" sz="2800" b="1">
              <a:latin typeface="Trefoil Sans SemiBold" panose="020B0000000000000000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279683" y="1941749"/>
            <a:ext cx="6584634" cy="2879256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Trefoil Sans" panose="020B0000000000000000" pitchFamily="34" charset="0"/>
                <a:sym typeface="Tahoma" charset="0"/>
              </a:rPr>
              <a:t>We </a:t>
            </a:r>
            <a:r>
              <a:rPr kumimoji="0" lang="en-US" b="1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Trefoil Sans" panose="020B0000000000000000" pitchFamily="34" charset="0"/>
                <a:sym typeface="Tahoma" charset="0"/>
              </a:rPr>
              <a:t>appreciate</a:t>
            </a:r>
            <a:r>
              <a:rPr kumimoji="0" lang="en-US" b="0" i="0" u="none" strike="noStrike" cap="none" spc="0" normalizeH="0" baseline="0" noProof="0">
                <a:ln>
                  <a:noFill/>
                </a:ln>
                <a:effectLst/>
                <a:uLnTx/>
                <a:uFillTx/>
                <a:latin typeface="Trefoil Sans" panose="020B0000000000000000" pitchFamily="34" charset="0"/>
                <a:sym typeface="Tahoma" charset="0"/>
              </a:rPr>
              <a:t> your time, energy and efforts</a:t>
            </a: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noProof="0">
                <a:latin typeface="Trefoil Sans" panose="020B0000000000000000" pitchFamily="34" charset="0"/>
                <a:sym typeface="Tahoma" charset="0"/>
              </a:rPr>
              <a:t>Our Product Program is a success because of </a:t>
            </a:r>
            <a:r>
              <a:rPr lang="en-US" b="1" noProof="0">
                <a:latin typeface="Trefoil Sans" panose="020B0000000000000000" pitchFamily="34" charset="0"/>
                <a:sym typeface="Tahoma" charset="0"/>
              </a:rPr>
              <a:t>YOU</a:t>
            </a:r>
            <a:r>
              <a:rPr lang="en-US" noProof="0">
                <a:latin typeface="Trefoil Sans" panose="020B0000000000000000" pitchFamily="34" charset="0"/>
                <a:sym typeface="Tahoma" charset="0"/>
              </a:rPr>
              <a:t>!</a:t>
            </a: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noProof="0">
                <a:latin typeface="Trefoil Sans" panose="020B0000000000000000" pitchFamily="34" charset="0"/>
                <a:sym typeface="Tahoma" charset="0"/>
              </a:rPr>
              <a:t>You help girls learn and develop skills that last a lifetime</a:t>
            </a: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Trefoil Sans" panose="020B0000000000000000" pitchFamily="34" charset="0"/>
                <a:sym typeface="Tahoma" charset="0"/>
              </a:rPr>
              <a:t>We are excited to </a:t>
            </a:r>
            <a:r>
              <a:rPr lang="en-US">
                <a:latin typeface="Trefoil Sans" panose="020B0000000000000000" pitchFamily="34" charset="0"/>
                <a:sym typeface="Tahoma" charset="0"/>
              </a:rPr>
              <a:t>kick off this new Girl Scout year with you and look forward to “bravely sharing our strengths” </a:t>
            </a:r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  <a:latin typeface="Trefoil Sans" panose="020B0000000000000000" pitchFamily="34" charset="0"/>
              <a:sym typeface="Tahoma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1758FA-6590-6346-A43E-B344859A944D}"/>
              </a:ext>
            </a:extLst>
          </p:cNvPr>
          <p:cNvGrpSpPr/>
          <p:nvPr/>
        </p:nvGrpSpPr>
        <p:grpSpPr>
          <a:xfrm>
            <a:off x="1864852" y="4016790"/>
            <a:ext cx="5261896" cy="2174926"/>
            <a:chOff x="1673352" y="4031311"/>
            <a:chExt cx="5261896" cy="217492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D6D1E3A-38A8-3241-8D61-AEFC49725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4115848" y="4060230"/>
              <a:ext cx="1004221" cy="214600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718"/>
            <a:stretch/>
          </p:blipFill>
          <p:spPr>
            <a:xfrm flipH="1">
              <a:off x="3495545" y="4058933"/>
              <a:ext cx="772703" cy="2093656"/>
            </a:xfrm>
            <a:prstGeom prst="rect">
              <a:avLst/>
            </a:prstGeom>
          </p:spPr>
        </p:pic>
        <p:pic>
          <p:nvPicPr>
            <p:cNvPr id="22" name="Picture 21" descr="Screen Shot 2016-07-27 at 2.58.27 PM.pn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464284" y="4166199"/>
              <a:ext cx="736880" cy="198224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273813" y="4142110"/>
              <a:ext cx="872837" cy="199098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950" r="9793"/>
            <a:stretch/>
          </p:blipFill>
          <p:spPr>
            <a:xfrm flipH="1">
              <a:off x="4861711" y="4166199"/>
              <a:ext cx="662513" cy="2031902"/>
            </a:xfrm>
            <a:prstGeom prst="rect">
              <a:avLst/>
            </a:prstGeom>
          </p:spPr>
        </p:pic>
        <p:pic>
          <p:nvPicPr>
            <p:cNvPr id="23" name="Picture 22" descr="Screen Shot 2016-07-27 at 3.00.07 PM.png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913380" y="4260132"/>
              <a:ext cx="798313" cy="184430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119439" y="4075703"/>
              <a:ext cx="815809" cy="2115060"/>
            </a:xfrm>
            <a:prstGeom prst="rect">
              <a:avLst/>
            </a:prstGeom>
          </p:spPr>
        </p:pic>
        <p:pic>
          <p:nvPicPr>
            <p:cNvPr id="27" name="Picture 26" descr="Screen Shot 2016-07-27 at 2.57.44 PM.png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673352" y="4031311"/>
              <a:ext cx="820337" cy="2051596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D23DA72-9D4C-4142-9641-9AA673CE8C95}"/>
              </a:ext>
            </a:extLst>
          </p:cNvPr>
          <p:cNvSpPr/>
          <p:nvPr/>
        </p:nvSpPr>
        <p:spPr>
          <a:xfrm>
            <a:off x="1371600" y="5812356"/>
            <a:ext cx="6248400" cy="8321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256ECC-6791-EA47-BDA5-AD6298DD872D}"/>
              </a:ext>
            </a:extLst>
          </p:cNvPr>
          <p:cNvSpPr/>
          <p:nvPr/>
        </p:nvSpPr>
        <p:spPr>
          <a:xfrm>
            <a:off x="1737511" y="5609845"/>
            <a:ext cx="6248400" cy="1763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3FA53E4-0CFD-8947-9D46-7DF1B2ABD0A8}"/>
              </a:ext>
            </a:extLst>
          </p:cNvPr>
          <p:cNvCxnSpPr/>
          <p:nvPr/>
        </p:nvCxnSpPr>
        <p:spPr>
          <a:xfrm>
            <a:off x="1752600" y="5797296"/>
            <a:ext cx="5334000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96105"/>
            <a:ext cx="9144000" cy="504645"/>
          </a:xfrm>
          <a:prstGeom prst="rect">
            <a:avLst/>
          </a:prstGeom>
          <a:solidFill>
            <a:srgbClr val="FFFF25"/>
          </a:solidFill>
          <a:ln>
            <a:solidFill>
              <a:srgbClr val="F4E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/>
          <p:cNvSpPr/>
          <p:nvPr/>
        </p:nvSpPr>
        <p:spPr>
          <a:xfrm>
            <a:off x="0" y="5386119"/>
            <a:ext cx="9144000" cy="109987"/>
          </a:xfrm>
          <a:prstGeom prst="rect">
            <a:avLst/>
          </a:prstGeom>
          <a:solidFill>
            <a:srgbClr val="9100C4"/>
          </a:solidFill>
          <a:ln>
            <a:solidFill>
              <a:srgbClr val="502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712954" y="917972"/>
            <a:ext cx="7713371" cy="494109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00" b="1" dirty="0">
                <a:solidFill>
                  <a:srgbClr val="009900"/>
                </a:solidFill>
                <a:latin typeface="Arial Rounded MT Bold" panose="020F0704030504030204" pitchFamily="34" charset="0"/>
              </a:rPr>
              <a:t>Dark Chocolate Peppermint Pretzels</a:t>
            </a:r>
            <a:endParaRPr lang="en-US" altLang="en-US" sz="1350" dirty="0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410296" y="4639866"/>
            <a:ext cx="6323409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ts val="900"/>
              </a:spcBef>
              <a:spcAft>
                <a:spcPct val="0"/>
              </a:spcAft>
            </a:pPr>
            <a:r>
              <a:rPr lang="en-US" altLang="en-US" sz="3300" b="1" dirty="0">
                <a:solidFill>
                  <a:srgbClr val="009900"/>
                </a:solidFill>
                <a:latin typeface="Arial Rounded MT Bold" panose="020F0704030504030204" pitchFamily="34" charset="0"/>
              </a:rPr>
              <a:t>$7 Stand Up Bag</a:t>
            </a:r>
          </a:p>
        </p:txBody>
      </p:sp>
      <p:pic>
        <p:nvPicPr>
          <p:cNvPr id="6146" name="Picture 2" descr="https://eastus1-mediap.svc.ms/transform/thumbnail?provider=spo&amp;inputFormat=jpg&amp;cs=fFNQTw&amp;docid=https%3A%2F%2Fm2mediagroupllc749-my.sharepoint.com%3A443%2F_api%2Fv2.0%2Fdrives%2Fb!quWsdCUgEkel1mEC2agtl0wbe0SxhB9GjWCVUVNU7fcFXcAYmh8dRZUvec_faQxz%2Fitems%2F01CITOKOJZCHPS4AWPZJEJBSSOPEG6CFMR%3Fversion%3DPublished&amp;access_token=eyJ0eXAiOiJKV1QiLCJhbGciOiJub25lIn0.eyJhdWQiOiIwMDAwMDAwMy0wMDAwLTBmZjEtY2UwMC0wMDAwMDAwMDAwMDAvbTJtZWRpYWdyb3VwbGxjNzQ5LW15LnNoYXJlcG9pbnQuY29tQDc4ZWM2MmNlLWUxZTQtNDAxOC05MTI5LWNmY2U0NTczMzI3OCIsImlzcyI6IjAwMDAwMDAzLTAwMDAtMGZmMS1jZTAwLTAwMDAwMDAwMDAwMCIsIm5iZiI6IjE1OTQ4NDkyMjUiLCJleHAiOiIxNTk0ODcwODI1IiwiZW5kcG9pbnR1cmwiOiJONlJEZ3M2OFZZRHVLd1Zub0xFV2pGclI4aEpGMk9RY0tqWkNRVStFR0xnPSIsImVuZHBvaW50dXJsTGVuZ3RoIjoiMTI4IiwiaXNsb29wYmFjayI6IlRydWUiLCJjaWQiOiJPR00yT1RZMk9XWXRZekF4WVMxaU1EQXdMVFpqWXpRdE9UQTJZell3Tm1Nell6WXciLCJ2ZXIiOiJoYXNoZWRwcm9vZnRva2VuIiwic2l0ZWlkIjoiTnpSaFkyVTFZV0V0TWpBeU5TMDBOekV5TFdFMVpEWXROakV3TW1RNVlUZ3laRGszIiwic2lnbmluX3N0YXRlIjoiW1wia21zaVwiXSIsIm5hbWVpZCI6IjAjLmZ8bWVtYmVyc2hpcHxlb2xrX2Fsc2NodXR6bWFuLmNvbSNleHQjQG0ybWVkaWFncm91cGxsYzc0OS5vbm1pY3Jvc29mdC5jb20iLCJuaWkiOiJtaWNyb3NvZnQuc2hhcmVwb2ludCIsImlzdXNlciI6InRydWUiLCJjYWNoZWtleSI6IjBoLmZ8bWVtYmVyc2hpcHwxMDAzMjAwMGEzMjNjY2JiQGxpdmUuY29tIiwidHQiOiIwIiwidXNlUGVyc2lzdGVudENvb2tpZSI6IjMifQ.ZGN6WnlqQmZFQTZpR3lHTmlpK0NrRWRmTUs3S29FTk5rZ1RVbWwvTHVFND0&amp;encodeFailures=1&amp;srcWidth=&amp;srcHeight=&amp;width=893&amp;height=893&amp;action=Acces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538" y="1943532"/>
            <a:ext cx="2331720" cy="233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76" y="1501586"/>
            <a:ext cx="2409596" cy="313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97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586684"/>
            <a:ext cx="9144000" cy="504645"/>
          </a:xfrm>
          <a:prstGeom prst="rect">
            <a:avLst/>
          </a:prstGeom>
          <a:solidFill>
            <a:srgbClr val="FFC71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/>
          <p:cNvSpPr/>
          <p:nvPr/>
        </p:nvSpPr>
        <p:spPr>
          <a:xfrm>
            <a:off x="0" y="5454057"/>
            <a:ext cx="9144000" cy="122924"/>
          </a:xfrm>
          <a:prstGeom prst="rect">
            <a:avLst/>
          </a:prstGeom>
          <a:solidFill>
            <a:srgbClr val="DF39A8"/>
          </a:solidFill>
          <a:ln>
            <a:solidFill>
              <a:srgbClr val="DC2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1102025" y="982266"/>
            <a:ext cx="6939951" cy="494109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00" b="1">
                <a:solidFill>
                  <a:srgbClr val="969696"/>
                </a:solidFill>
                <a:latin typeface="Arial Rounded MT Bold" panose="020F0704030504030204" pitchFamily="34" charset="0"/>
              </a:rPr>
              <a:t>Dark Chocolate Mint Penguins</a:t>
            </a:r>
            <a:endParaRPr lang="en-US" altLang="en-US" sz="1350">
              <a:solidFill>
                <a:srgbClr val="969696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410296" y="4718448"/>
            <a:ext cx="6323409" cy="577453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4400" b="1" i="0" u="none" strike="noStrike" cap="none" normalizeH="0" baseline="0">
                <a:ln>
                  <a:noFill/>
                </a:ln>
                <a:solidFill>
                  <a:srgbClr val="969696"/>
                </a:solidFill>
                <a:effectLst/>
                <a:latin typeface="Arial Rounded MT Bold" panose="020F0704030504030204" pitchFamily="34" charset="0"/>
              </a:defRPr>
            </a:lvl1pPr>
          </a:lstStyle>
          <a:p>
            <a:r>
              <a:rPr lang="en-US" altLang="en-US" sz="3300"/>
              <a:t>$7 Boxed Chocolate</a:t>
            </a:r>
          </a:p>
        </p:txBody>
      </p:sp>
      <p:pic>
        <p:nvPicPr>
          <p:cNvPr id="12292" name="Picture 2" descr="http://www.alschutzman.com/ashdonfarmsgirlscouts/DrkChocMntPen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1919288"/>
            <a:ext cx="2420541" cy="242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http://www.alschutzman.com/ashdonfarmsgirlscouts/DCMintPenguins_fron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" t="8829" r="7314" b="8896"/>
          <a:stretch>
            <a:fillRect/>
          </a:stretch>
        </p:blipFill>
        <p:spPr bwMode="auto">
          <a:xfrm>
            <a:off x="1195785" y="2124671"/>
            <a:ext cx="3136106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023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96105"/>
            <a:ext cx="9144000" cy="504645"/>
          </a:xfrm>
          <a:prstGeom prst="rect">
            <a:avLst/>
          </a:prstGeom>
          <a:solidFill>
            <a:srgbClr val="DF39A8"/>
          </a:solidFill>
          <a:ln>
            <a:solidFill>
              <a:srgbClr val="DC2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/>
          <p:cNvSpPr/>
          <p:nvPr/>
        </p:nvSpPr>
        <p:spPr>
          <a:xfrm>
            <a:off x="0" y="5405532"/>
            <a:ext cx="9144000" cy="90574"/>
          </a:xfrm>
          <a:prstGeom prst="rect">
            <a:avLst/>
          </a:prstGeom>
          <a:solidFill>
            <a:srgbClr val="FFFF25"/>
          </a:solidFill>
          <a:ln>
            <a:solidFill>
              <a:srgbClr val="F4E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1028700" y="932260"/>
            <a:ext cx="7086600" cy="494109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75" b="1">
                <a:solidFill>
                  <a:srgbClr val="CC00CC"/>
                </a:solidFill>
                <a:latin typeface="Arial Rounded MT Bold" panose="020F0704030504030204" pitchFamily="34" charset="0"/>
              </a:rPr>
              <a:t>Dark Chocolate Caramel Caps</a:t>
            </a:r>
            <a:endParaRPr lang="en-US" altLang="en-US" sz="1350">
              <a:solidFill>
                <a:srgbClr val="CC00CC"/>
              </a:solidFill>
              <a:latin typeface="Arial" panose="020B0604020202020204" pitchFamily="34" charset="0"/>
            </a:endParaRPr>
          </a:p>
        </p:txBody>
      </p:sp>
      <p:pic>
        <p:nvPicPr>
          <p:cNvPr id="8195" name="Picture 2" descr="http://www.alschutzman.com/ashdonfarmsgirlscouts/drkchoccarmseasalt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707" y="1883569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http://www.alschutzman.com/ashdonfarmsgirlscouts/DrkChoCarmCpsFro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44" y="2239566"/>
            <a:ext cx="3807619" cy="1765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416765" y="4639866"/>
            <a:ext cx="6323409" cy="52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300" b="1" dirty="0">
                <a:solidFill>
                  <a:srgbClr val="CC00CC"/>
                </a:solidFill>
                <a:latin typeface="Arial Rounded MT Bold" panose="020F0704030504030204" pitchFamily="34" charset="0"/>
              </a:rPr>
              <a:t>$7 Boxed Chocolate</a:t>
            </a:r>
          </a:p>
        </p:txBody>
      </p:sp>
    </p:spTree>
    <p:extLst>
      <p:ext uri="{BB962C8B-B14F-4D97-AF65-F5344CB8AC3E}">
        <p14:creationId xmlns:p14="http://schemas.microsoft.com/office/powerpoint/2010/main" val="422032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96105"/>
            <a:ext cx="9144000" cy="504645"/>
          </a:xfrm>
          <a:prstGeom prst="rect">
            <a:avLst/>
          </a:prstGeom>
          <a:solidFill>
            <a:srgbClr val="DF39A8"/>
          </a:solidFill>
          <a:ln>
            <a:solidFill>
              <a:srgbClr val="DC2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/>
          <p:cNvSpPr/>
          <p:nvPr/>
        </p:nvSpPr>
        <p:spPr>
          <a:xfrm>
            <a:off x="0" y="5405532"/>
            <a:ext cx="9144000" cy="90574"/>
          </a:xfrm>
          <a:prstGeom prst="rect">
            <a:avLst/>
          </a:prstGeom>
          <a:solidFill>
            <a:srgbClr val="FFFF25"/>
          </a:solidFill>
          <a:ln>
            <a:solidFill>
              <a:srgbClr val="F4E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1485900" y="932260"/>
            <a:ext cx="6172200" cy="494109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00" b="1">
                <a:solidFill>
                  <a:srgbClr val="3333FF"/>
                </a:solidFill>
                <a:latin typeface="Arial Rounded MT Bold" panose="020F0704030504030204" pitchFamily="34" charset="0"/>
              </a:rPr>
              <a:t>Peanut Butter Bears</a:t>
            </a:r>
            <a:endParaRPr lang="en-US" altLang="en-US" sz="135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410296" y="4458794"/>
            <a:ext cx="6323409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ts val="900"/>
              </a:spcBef>
              <a:spcAft>
                <a:spcPct val="0"/>
              </a:spcAft>
            </a:pPr>
            <a:r>
              <a:rPr lang="en-US" altLang="en-US" sz="3300" b="1" dirty="0">
                <a:solidFill>
                  <a:srgbClr val="3333FF"/>
                </a:solidFill>
                <a:latin typeface="Arial Rounded MT Bold" panose="020F0704030504030204" pitchFamily="34" charset="0"/>
              </a:rPr>
              <a:t>$6 Boxed Chocolate</a:t>
            </a:r>
          </a:p>
        </p:txBody>
      </p:sp>
      <p:pic>
        <p:nvPicPr>
          <p:cNvPr id="13316" name="Picture 2" descr="http://www.alschutzman.com/ashdonfarmsgirlscouts/PBBears_front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7" t="8026" r="7436" b="8969"/>
          <a:stretch>
            <a:fillRect/>
          </a:stretch>
        </p:blipFill>
        <p:spPr bwMode="auto">
          <a:xfrm>
            <a:off x="1221582" y="1863328"/>
            <a:ext cx="3170635" cy="208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http://www.alschutzman.com/ashdonfarmsgirlscouts/PBbears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797" y="1769269"/>
            <a:ext cx="2308622" cy="230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133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96105"/>
            <a:ext cx="9144000" cy="504645"/>
          </a:xfrm>
          <a:prstGeom prst="rect">
            <a:avLst/>
          </a:prstGeom>
          <a:solidFill>
            <a:srgbClr val="FFFF25"/>
          </a:solidFill>
          <a:ln>
            <a:solidFill>
              <a:srgbClr val="F4E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/>
          <p:cNvSpPr/>
          <p:nvPr/>
        </p:nvSpPr>
        <p:spPr>
          <a:xfrm>
            <a:off x="0" y="5386119"/>
            <a:ext cx="9144000" cy="109987"/>
          </a:xfrm>
          <a:prstGeom prst="rect">
            <a:avLst/>
          </a:prstGeom>
          <a:solidFill>
            <a:srgbClr val="9100C4"/>
          </a:solidFill>
          <a:ln>
            <a:solidFill>
              <a:srgbClr val="502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1485900" y="932260"/>
            <a:ext cx="6172200" cy="494109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00" b="1">
                <a:solidFill>
                  <a:srgbClr val="FF0000"/>
                </a:solidFill>
                <a:latin typeface="Arial Rounded MT Bold" panose="020F0704030504030204" pitchFamily="34" charset="0"/>
              </a:rPr>
              <a:t>Deluxe Pecan Clusters</a:t>
            </a:r>
            <a:endParaRPr lang="en-US" altLang="en-US" sz="135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410296" y="4639866"/>
            <a:ext cx="632341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$6 Boxed Chocolate</a:t>
            </a:r>
          </a:p>
        </p:txBody>
      </p:sp>
      <p:pic>
        <p:nvPicPr>
          <p:cNvPr id="9220" name="Picture 2" descr="http://www.alschutzman.com/ashdonfarmsgirlscouts/DlxPeacClustFro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" y="2088357"/>
            <a:ext cx="3961209" cy="183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 descr="http://www.alschutzman.com/ashdonfarmsgirlscouts/DlxPcnClus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272" y="1813322"/>
            <a:ext cx="2337197" cy="233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231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96105"/>
            <a:ext cx="9144000" cy="504645"/>
          </a:xfrm>
          <a:prstGeom prst="rect">
            <a:avLst/>
          </a:prstGeom>
          <a:solidFill>
            <a:srgbClr val="EC5518"/>
          </a:solidFill>
          <a:ln>
            <a:solidFill>
              <a:srgbClr val="8D491B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/>
          <p:cNvSpPr/>
          <p:nvPr/>
        </p:nvSpPr>
        <p:spPr>
          <a:xfrm>
            <a:off x="0" y="5379651"/>
            <a:ext cx="9144000" cy="116455"/>
          </a:xfrm>
          <a:prstGeom prst="rect">
            <a:avLst/>
          </a:prstGeom>
          <a:solidFill>
            <a:srgbClr val="3399FF"/>
          </a:solidFill>
          <a:ln>
            <a:solidFill>
              <a:srgbClr val="3C54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1313260" y="933450"/>
            <a:ext cx="6517481" cy="494110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00" b="1">
                <a:solidFill>
                  <a:srgbClr val="6900D2"/>
                </a:solidFill>
                <a:latin typeface="Arial Rounded MT Bold" panose="020F0704030504030204" pitchFamily="34" charset="0"/>
              </a:rPr>
              <a:t>Barbeque Flavored Snack Mix</a:t>
            </a:r>
            <a:endParaRPr lang="en-US" altLang="en-US" sz="1350">
              <a:solidFill>
                <a:srgbClr val="6900D2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410296" y="4695825"/>
            <a:ext cx="632341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00" b="1" dirty="0">
                <a:solidFill>
                  <a:srgbClr val="6900D2"/>
                </a:solidFill>
                <a:latin typeface="Arial Rounded MT Bold" panose="020F0704030504030204" pitchFamily="34" charset="0"/>
              </a:rPr>
              <a:t>$6 Pop-top Can</a:t>
            </a:r>
          </a:p>
        </p:txBody>
      </p:sp>
      <p:pic>
        <p:nvPicPr>
          <p:cNvPr id="7172" name="Picture 2" descr="http://www.alschutzman.com/ashdonfarmsgirlscouts/BBQFlavoredSnackMix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631" y="2051448"/>
            <a:ext cx="2243138" cy="224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eastus1-mediap.svc.ms/transform/thumbnail?provider=spo&amp;inputFormat=png&amp;cs=fFNQTw&amp;docid=https%3A%2F%2Fm2mediagroupllc749-my.sharepoint.com%3A443%2F_api%2Fv2.0%2Fdrives%2Fb!quWsdCUgEkel1mEC2agtl0wbe0SxhB9GjWCVUVNU7fcFXcAYmh8dRZUvec_faQxz%2Fitems%2F01CITOKOOFQ5H3THY2HZCJYUXL2ACK5UQA%3Fversion%3DPublished&amp;access_token=eyJ0eXAiOiJKV1QiLCJhbGciOiJub25lIn0.eyJhdWQiOiIwMDAwMDAwMy0wMDAwLTBmZjEtY2UwMC0wMDAwMDAwMDAwMDAvbTJtZWRpYWdyb3VwbGxjNzQ5LW15LnNoYXJlcG9pbnQuY29tQDc4ZWM2MmNlLWUxZTQtNDAxOC05MTI5LWNmY2U0NTczMzI3OCIsImlzcyI6IjAwMDAwMDAzLTAwMDAtMGZmMS1jZTAwLTAwMDAwMDAwMDAwMCIsIm5iZiI6IjE1OTQ4NDkyMjUiLCJleHAiOiIxNTk0ODcwODI1IiwiZW5kcG9pbnR1cmwiOiJONlJEZ3M2OFZZRHVLd1Zub0xFV2pGclI4aEpGMk9RY0tqWkNRVStFR0xnPSIsImVuZHBvaW50dXJsTGVuZ3RoIjoiMTI4IiwiaXNsb29wYmFjayI6IlRydWUiLCJjaWQiOiJPR00yT1RZMk9XWXRZekF4WVMxaU1EQXdMVFpqWXpRdE9UQTJZell3Tm1Nell6WXciLCJ2ZXIiOiJoYXNoZWRwcm9vZnRva2VuIiwic2l0ZWlkIjoiTnpSaFkyVTFZV0V0TWpBeU5TMDBOekV5TFdFMVpEWXROakV3TW1RNVlUZ3laRGszIiwic2lnbmluX3N0YXRlIjoiW1wia21zaVwiXSIsIm5hbWVpZCI6IjAjLmZ8bWVtYmVyc2hpcHxlb2xrX2Fsc2NodXR6bWFuLmNvbSNleHQjQG0ybWVkaWFncm91cGxsYzc0OS5vbm1pY3Jvc29mdC5jb20iLCJuaWkiOiJtaWNyb3NvZnQuc2hhcmVwb2ludCIsImlzdXNlciI6InRydWUiLCJjYWNoZWtleSI6IjBoLmZ8bWVtYmVyc2hpcHwxMDAzMjAwMGEzMjNjY2JiQGxpdmUuY29tIiwidHQiOiIwIiwidXNlUGVyc2lzdGVudENvb2tpZSI6IjMifQ.ZGN6WnlqQmZFQTZpR3lHTmlpK0NrRWRmTUs3S29FTk5rZ1RVbWwvTHVFND0&amp;encodeFailures=1&amp;srcWidth=&amp;srcHeight=&amp;width=824&amp;height=865&amp;action=Acc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231" y="1752358"/>
            <a:ext cx="261317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446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96105"/>
            <a:ext cx="9144000" cy="504645"/>
          </a:xfrm>
          <a:prstGeom prst="rect">
            <a:avLst/>
          </a:prstGeom>
          <a:solidFill>
            <a:srgbClr val="3399FF"/>
          </a:solidFill>
          <a:ln>
            <a:solidFill>
              <a:srgbClr val="3C54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/>
          <p:cNvSpPr/>
          <p:nvPr/>
        </p:nvSpPr>
        <p:spPr>
          <a:xfrm>
            <a:off x="0" y="5392590"/>
            <a:ext cx="9144000" cy="103516"/>
          </a:xfrm>
          <a:prstGeom prst="rect">
            <a:avLst/>
          </a:prstGeom>
          <a:solidFill>
            <a:srgbClr val="FFC71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1485900" y="932260"/>
            <a:ext cx="6172200" cy="494109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00" b="1">
                <a:solidFill>
                  <a:srgbClr val="FF9900"/>
                </a:solidFill>
                <a:latin typeface="Arial Rounded MT Bold" panose="020F0704030504030204" pitchFamily="34" charset="0"/>
              </a:rPr>
              <a:t>English Butter Toffee</a:t>
            </a:r>
            <a:endParaRPr lang="en-US" altLang="en-US" sz="1350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pic>
        <p:nvPicPr>
          <p:cNvPr id="11267" name="Picture 2" descr="http://www.alschutzman.com/ashdonfarmsgirlscouts/EnglishButterToffeeFro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865" y="2087167"/>
            <a:ext cx="3519488" cy="189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http://www.alschutzman.com/ashdonfarmsgirlscouts/EngButtToff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219" y="1849042"/>
            <a:ext cx="2372915" cy="237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410296" y="4639866"/>
            <a:ext cx="6323409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00" b="1" dirty="0">
                <a:solidFill>
                  <a:srgbClr val="FF9900"/>
                </a:solidFill>
                <a:latin typeface="Arial Rounded MT Bold" panose="020F0704030504030204" pitchFamily="34" charset="0"/>
              </a:rPr>
              <a:t>$6 Boxed Chocolate</a:t>
            </a:r>
          </a:p>
        </p:txBody>
      </p:sp>
    </p:spTree>
    <p:extLst>
      <p:ext uri="{BB962C8B-B14F-4D97-AF65-F5344CB8AC3E}">
        <p14:creationId xmlns:p14="http://schemas.microsoft.com/office/powerpoint/2010/main" val="2349475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96105"/>
            <a:ext cx="9144000" cy="504645"/>
          </a:xfrm>
          <a:prstGeom prst="rect">
            <a:avLst/>
          </a:prstGeom>
          <a:solidFill>
            <a:srgbClr val="EC5518"/>
          </a:solidFill>
          <a:ln>
            <a:solidFill>
              <a:srgbClr val="8D491B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/>
          <p:cNvSpPr/>
          <p:nvPr/>
        </p:nvSpPr>
        <p:spPr>
          <a:xfrm>
            <a:off x="0" y="5379651"/>
            <a:ext cx="9144000" cy="116455"/>
          </a:xfrm>
          <a:prstGeom prst="rect">
            <a:avLst/>
          </a:prstGeom>
          <a:solidFill>
            <a:srgbClr val="3399FF"/>
          </a:solidFill>
          <a:ln>
            <a:solidFill>
              <a:srgbClr val="3C54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1485900" y="939404"/>
            <a:ext cx="6172200" cy="494109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00" b="1">
                <a:solidFill>
                  <a:srgbClr val="E2B700"/>
                </a:solidFill>
                <a:latin typeface="Arial Rounded MT Bold" panose="020F0704030504030204" pitchFamily="34" charset="0"/>
              </a:rPr>
              <a:t>Dulce de </a:t>
            </a:r>
            <a:r>
              <a:rPr lang="en-US" altLang="en-US" sz="3300" b="1" err="1">
                <a:solidFill>
                  <a:srgbClr val="E2B700"/>
                </a:solidFill>
                <a:latin typeface="Arial Rounded MT Bold" panose="020F0704030504030204" pitchFamily="34" charset="0"/>
              </a:rPr>
              <a:t>Leche</a:t>
            </a:r>
            <a:r>
              <a:rPr lang="en-US" altLang="en-US" sz="3300" b="1">
                <a:solidFill>
                  <a:srgbClr val="E2B700"/>
                </a:solidFill>
                <a:latin typeface="Arial Rounded MT Bold" panose="020F0704030504030204" pitchFamily="34" charset="0"/>
              </a:rPr>
              <a:t> Owls</a:t>
            </a:r>
            <a:endParaRPr lang="en-US" altLang="en-US" sz="1350">
              <a:solidFill>
                <a:srgbClr val="E2B7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410296" y="4639866"/>
            <a:ext cx="6323409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ts val="900"/>
              </a:spcBef>
              <a:spcAft>
                <a:spcPct val="0"/>
              </a:spcAft>
            </a:pPr>
            <a:r>
              <a:rPr lang="en-US" altLang="en-US" sz="3300" b="1" dirty="0">
                <a:solidFill>
                  <a:srgbClr val="E2B700"/>
                </a:solidFill>
                <a:latin typeface="Arial Rounded MT Bold" panose="020F0704030504030204" pitchFamily="34" charset="0"/>
              </a:rPr>
              <a:t>$6 Boxed Chocolate</a:t>
            </a:r>
          </a:p>
        </p:txBody>
      </p:sp>
      <p:pic>
        <p:nvPicPr>
          <p:cNvPr id="10244" name="Picture 2" descr="http://www.alschutzman.com/ashdonfarmsgirlscouts/DulceDeLecheOwl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619" y="1812131"/>
            <a:ext cx="2243138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 descr="http://www.alschutzman.com/ashdonfarmsgirlscouts/DDLecheOwls_fron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" t="6366" r="4546" b="7903"/>
          <a:stretch>
            <a:fillRect/>
          </a:stretch>
        </p:blipFill>
        <p:spPr bwMode="auto">
          <a:xfrm>
            <a:off x="1188244" y="1924050"/>
            <a:ext cx="3336131" cy="213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829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96105"/>
            <a:ext cx="9144000" cy="504645"/>
          </a:xfrm>
          <a:prstGeom prst="rect">
            <a:avLst/>
          </a:prstGeom>
          <a:solidFill>
            <a:srgbClr val="EC5518"/>
          </a:solidFill>
          <a:ln>
            <a:solidFill>
              <a:srgbClr val="8D491B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/>
          <p:cNvSpPr/>
          <p:nvPr/>
        </p:nvSpPr>
        <p:spPr>
          <a:xfrm>
            <a:off x="0" y="5379651"/>
            <a:ext cx="9144000" cy="116455"/>
          </a:xfrm>
          <a:prstGeom prst="rect">
            <a:avLst/>
          </a:prstGeom>
          <a:solidFill>
            <a:srgbClr val="3399FF"/>
          </a:solidFill>
          <a:ln>
            <a:solidFill>
              <a:srgbClr val="3C54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1485900" y="933450"/>
            <a:ext cx="6172200" cy="494110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00" b="1">
                <a:solidFill>
                  <a:srgbClr val="00D7D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Chocolate Covered Raisins</a:t>
            </a:r>
            <a:endParaRPr lang="en-US" altLang="en-US" sz="1350">
              <a:solidFill>
                <a:srgbClr val="00D7D2"/>
              </a:solidFill>
              <a:latin typeface="Arial" panose="020B0604020202020204" pitchFamily="34" charset="0"/>
            </a:endParaRPr>
          </a:p>
        </p:txBody>
      </p:sp>
      <p:sp>
        <p:nvSpPr>
          <p:cNvPr id="33796" name="TextBox 6"/>
          <p:cNvSpPr txBox="1">
            <a:spLocks noChangeArrowheads="1"/>
          </p:cNvSpPr>
          <p:nvPr/>
        </p:nvSpPr>
        <p:spPr bwMode="auto">
          <a:xfrm>
            <a:off x="1410296" y="4695825"/>
            <a:ext cx="6323409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00" b="1" dirty="0">
                <a:solidFill>
                  <a:srgbClr val="00D7D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$6 Pop-top Can</a:t>
            </a:r>
          </a:p>
        </p:txBody>
      </p:sp>
      <p:pic>
        <p:nvPicPr>
          <p:cNvPr id="10" name="Picture 12" descr="ChoCovRa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9" b="13699"/>
          <a:stretch>
            <a:fillRect/>
          </a:stretch>
        </p:blipFill>
        <p:spPr bwMode="auto">
          <a:xfrm>
            <a:off x="5478067" y="1963341"/>
            <a:ext cx="2297906" cy="2262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2" descr="http://www.alschutzman.com/2010gsproductimages/images/afChocolateCoveredRaisinsP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029" y="1639492"/>
            <a:ext cx="2742009" cy="2812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6985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96105"/>
            <a:ext cx="9144000" cy="504645"/>
          </a:xfrm>
          <a:prstGeom prst="rect">
            <a:avLst/>
          </a:prstGeom>
          <a:solidFill>
            <a:srgbClr val="FFFF25"/>
          </a:solidFill>
          <a:ln>
            <a:solidFill>
              <a:srgbClr val="F4E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/>
          <p:cNvSpPr/>
          <p:nvPr/>
        </p:nvSpPr>
        <p:spPr>
          <a:xfrm>
            <a:off x="0" y="5386119"/>
            <a:ext cx="9144000" cy="109987"/>
          </a:xfrm>
          <a:prstGeom prst="rect">
            <a:avLst/>
          </a:prstGeom>
          <a:solidFill>
            <a:srgbClr val="9100C4"/>
          </a:solidFill>
          <a:ln>
            <a:solidFill>
              <a:srgbClr val="502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1485900" y="932260"/>
            <a:ext cx="6172200" cy="494109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00" b="1">
                <a:solidFill>
                  <a:srgbClr val="FF0000"/>
                </a:solidFill>
                <a:latin typeface="Arial Rounded MT Bold" panose="020F0704030504030204" pitchFamily="34" charset="0"/>
              </a:rPr>
              <a:t>Fruit Slices</a:t>
            </a:r>
            <a:endParaRPr lang="en-US" altLang="en-US" sz="135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5123" name="Picture 2" descr="http://www.alschutzman.com/ashdonfarmsgirlscouts/afFruitSlicesP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097" y="1774462"/>
            <a:ext cx="2374106" cy="254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://www.alschutzman.com/ashdonfarmsgirlscouts/FrtSli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1745886"/>
            <a:ext cx="2539604" cy="2539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1410296" y="4639866"/>
            <a:ext cx="6323409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$6 Pop Top Can</a:t>
            </a:r>
          </a:p>
        </p:txBody>
      </p:sp>
    </p:spTree>
    <p:extLst>
      <p:ext uri="{BB962C8B-B14F-4D97-AF65-F5344CB8AC3E}">
        <p14:creationId xmlns:p14="http://schemas.microsoft.com/office/powerpoint/2010/main" val="592002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B8D51858-1896-432D-BDF8-EF63766A8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53691" cy="6858000"/>
          </a:xfrm>
          <a:prstGeom prst="rect">
            <a:avLst/>
          </a:prstGeom>
          <a:solidFill>
            <a:schemeClr val="bg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60" y="2530231"/>
            <a:ext cx="2551176" cy="1495794"/>
          </a:xfr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defTabSz="914400" eaLnBrk="1" hangingPunct="1"/>
            <a:r>
              <a:rPr lang="en-US" kern="1200">
                <a:latin typeface="Trefoil Sans SemiBold" panose="020B0000000000000000" pitchFamily="34" charset="0"/>
                <a:ea typeface="+mj-ea"/>
                <a:cs typeface="+mj-cs"/>
                <a:sym typeface="Tahoma" charset="0"/>
              </a:rPr>
              <a:t>The Why for Girls</a:t>
            </a:r>
            <a:endParaRPr lang="en-US" kern="1200">
              <a:latin typeface="Trefoil Sans SemiBold" panose="020B0000000000000000" pitchFamily="34" charset="0"/>
              <a:ea typeface="+mj-ea"/>
              <a:cs typeface="+mj-cs"/>
            </a:endParaRPr>
          </a:p>
        </p:txBody>
      </p:sp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A6F3C1DE-DEC1-4005-862C-F73DDF3FC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4958" y="0"/>
            <a:ext cx="557904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AutoShape 13"/>
          <p:cNvSpPr>
            <a:spLocks/>
          </p:cNvSpPr>
          <p:nvPr/>
        </p:nvSpPr>
        <p:spPr bwMode="auto">
          <a:xfrm>
            <a:off x="1828800" y="2590800"/>
            <a:ext cx="6045200" cy="533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/>
          <a:lstStyle/>
          <a:p>
            <a:pPr marL="14288">
              <a:lnSpc>
                <a:spcPct val="90000"/>
              </a:lnSpc>
              <a:defRPr/>
            </a:pPr>
            <a:endParaRPr lang="en-US">
              <a:cs typeface="Arial" charset="0"/>
            </a:endParaRPr>
          </a:p>
        </p:txBody>
      </p:sp>
      <p:sp>
        <p:nvSpPr>
          <p:cNvPr id="4111" name="AutoShape 15"/>
          <p:cNvSpPr>
            <a:spLocks/>
          </p:cNvSpPr>
          <p:nvPr/>
        </p:nvSpPr>
        <p:spPr bwMode="auto">
          <a:xfrm>
            <a:off x="2667000" y="3429000"/>
            <a:ext cx="5207000" cy="685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/>
          <a:lstStyle/>
          <a:p>
            <a:pPr marL="14288">
              <a:lnSpc>
                <a:spcPct val="90000"/>
              </a:lnSpc>
              <a:defRPr/>
            </a:pPr>
            <a:endParaRPr lang="en-US">
              <a:cs typeface="Arial" charset="0"/>
            </a:endParaRPr>
          </a:p>
        </p:txBody>
      </p:sp>
      <p:graphicFrame>
        <p:nvGraphicFramePr>
          <p:cNvPr id="4113" name="Rectangle 3">
            <a:extLst>
              <a:ext uri="{FF2B5EF4-FFF2-40B4-BE49-F238E27FC236}">
                <a16:creationId xmlns:a16="http://schemas.microsoft.com/office/drawing/2014/main" id="{45DD4BF9-E324-4B00-85B4-0BEE687939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912545"/>
              </p:ext>
            </p:extLst>
          </p:nvPr>
        </p:nvGraphicFramePr>
        <p:xfrm>
          <a:off x="4048125" y="639763"/>
          <a:ext cx="4613672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093725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554333"/>
            <a:ext cx="9144000" cy="504645"/>
          </a:xfrm>
          <a:prstGeom prst="rect">
            <a:avLst/>
          </a:prstGeom>
          <a:solidFill>
            <a:srgbClr val="9100C4"/>
          </a:solidFill>
          <a:ln>
            <a:solidFill>
              <a:srgbClr val="502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/>
          <p:cNvSpPr/>
          <p:nvPr/>
        </p:nvSpPr>
        <p:spPr>
          <a:xfrm>
            <a:off x="0" y="5450817"/>
            <a:ext cx="9144000" cy="103516"/>
          </a:xfrm>
          <a:prstGeom prst="rect">
            <a:avLst/>
          </a:prstGeom>
          <a:solidFill>
            <a:srgbClr val="EC5518"/>
          </a:solidFill>
          <a:ln>
            <a:solidFill>
              <a:srgbClr val="8D491B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1485900" y="939404"/>
            <a:ext cx="6172200" cy="494109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00" b="1" dirty="0">
                <a:solidFill>
                  <a:srgbClr val="005400"/>
                </a:solidFill>
                <a:latin typeface="Arial Rounded MT Bold" panose="020F0704030504030204" pitchFamily="34" charset="0"/>
              </a:rPr>
              <a:t>Honey Roasted Mixed Nuts</a:t>
            </a:r>
            <a:endParaRPr lang="en-US" altLang="en-US" sz="1350" dirty="0">
              <a:solidFill>
                <a:srgbClr val="0054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410296" y="4633367"/>
            <a:ext cx="6323409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00" b="1" dirty="0">
                <a:solidFill>
                  <a:srgbClr val="005400"/>
                </a:solidFill>
                <a:latin typeface="Arial Rounded MT Bold"/>
              </a:rPr>
              <a:t>$10 – 1 Pound Jar</a:t>
            </a:r>
          </a:p>
        </p:txBody>
      </p:sp>
      <p:pic>
        <p:nvPicPr>
          <p:cNvPr id="17412" name="Picture 8" descr="http://www.alschutzman.com/ashdonfarmsgirlscouts/HoneyRoastNu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7" y="1829589"/>
            <a:ext cx="2455069" cy="245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http://www.alschutzman.com/ashdonfarmsgirlscouts/ja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844" y="1574795"/>
            <a:ext cx="2057400" cy="3064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209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586684"/>
            <a:ext cx="9144000" cy="504645"/>
          </a:xfrm>
          <a:prstGeom prst="rect">
            <a:avLst/>
          </a:prstGeom>
          <a:solidFill>
            <a:srgbClr val="FFC71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/>
          <p:cNvSpPr/>
          <p:nvPr/>
        </p:nvSpPr>
        <p:spPr>
          <a:xfrm>
            <a:off x="0" y="5454057"/>
            <a:ext cx="9144000" cy="122924"/>
          </a:xfrm>
          <a:prstGeom prst="rect">
            <a:avLst/>
          </a:prstGeom>
          <a:solidFill>
            <a:srgbClr val="DF39A8"/>
          </a:solidFill>
          <a:ln>
            <a:solidFill>
              <a:srgbClr val="DC2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866" name="TextBox 6"/>
          <p:cNvSpPr txBox="1">
            <a:spLocks noChangeArrowheads="1"/>
          </p:cNvSpPr>
          <p:nvPr/>
        </p:nvSpPr>
        <p:spPr bwMode="auto">
          <a:xfrm>
            <a:off x="172639" y="1325263"/>
            <a:ext cx="6392465" cy="319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>
            <a:spAutoFit/>
          </a:bodyPr>
          <a:lstStyle/>
          <a:p>
            <a:pPr marL="342900" indent="-342900" defTabSz="341710" fontAlgn="base">
              <a:spcBef>
                <a:spcPct val="20000"/>
              </a:spcBef>
              <a:spcAft>
                <a:spcPct val="0"/>
              </a:spcAft>
              <a:buClr>
                <a:srgbClr val="DC28A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>
                <a:solidFill>
                  <a:schemeClr val="bg1"/>
                </a:solidFill>
                <a:latin typeface="Arial Black"/>
                <a:cs typeface="Arial"/>
              </a:rPr>
              <a:t>Customers can make </a:t>
            </a:r>
            <a:r>
              <a:rPr lang="en-US" altLang="en-US" sz="2400" b="1" dirty="0">
                <a:ln w="3175"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Black"/>
                <a:cs typeface="Arial"/>
              </a:rPr>
              <a:t>$6 donations </a:t>
            </a:r>
            <a:r>
              <a:rPr lang="en-US" altLang="en-US" sz="2400" b="1" dirty="0">
                <a:solidFill>
                  <a:schemeClr val="bg1"/>
                </a:solidFill>
                <a:latin typeface="Arial Black"/>
                <a:cs typeface="Arial"/>
              </a:rPr>
              <a:t>towards nuts to be donated to Hometown Heroes.</a:t>
            </a:r>
          </a:p>
          <a:p>
            <a:pPr marL="342900" indent="-342900" defTabSz="341710" fontAlgn="base">
              <a:spcBef>
                <a:spcPct val="20000"/>
              </a:spcBef>
              <a:spcAft>
                <a:spcPct val="0"/>
              </a:spcAft>
              <a:buClr>
                <a:srgbClr val="DC28A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>
                <a:solidFill>
                  <a:schemeClr val="bg1"/>
                </a:solidFill>
                <a:latin typeface="Arial Black"/>
                <a:cs typeface="Arial"/>
              </a:rPr>
              <a:t>Troops earn </a:t>
            </a:r>
            <a:r>
              <a:rPr lang="en-US" altLang="en-US" sz="2400" b="1" dirty="0">
                <a:ln w="3175"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Black"/>
                <a:cs typeface="Arial"/>
              </a:rPr>
              <a:t>proceeds</a:t>
            </a:r>
            <a:r>
              <a:rPr lang="en-US" altLang="en-US" sz="2400" b="1" dirty="0">
                <a:solidFill>
                  <a:schemeClr val="bg1"/>
                </a:solidFill>
                <a:latin typeface="Arial Black"/>
                <a:cs typeface="Arial"/>
              </a:rPr>
              <a:t> and girls earn </a:t>
            </a:r>
            <a:r>
              <a:rPr lang="en-US" altLang="en-US" sz="2400" b="1" dirty="0">
                <a:ln w="3175"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Black"/>
                <a:cs typeface="Arial"/>
              </a:rPr>
              <a:t>credit</a:t>
            </a:r>
            <a:r>
              <a:rPr lang="en-US" altLang="en-US" sz="2400" b="1" dirty="0">
                <a:solidFill>
                  <a:srgbClr val="7030A0"/>
                </a:solidFill>
                <a:latin typeface="Arial Black"/>
                <a:cs typeface="Arial"/>
              </a:rPr>
              <a:t> </a:t>
            </a:r>
            <a:r>
              <a:rPr lang="en-US" altLang="en-US" sz="2400" b="1" dirty="0">
                <a:ln w="3175"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Black"/>
                <a:cs typeface="Arial"/>
              </a:rPr>
              <a:t>towards</a:t>
            </a:r>
            <a:r>
              <a:rPr lang="en-US" altLang="en-US" sz="2400" b="1" dirty="0">
                <a:solidFill>
                  <a:srgbClr val="7030A0"/>
                </a:solidFill>
                <a:latin typeface="Arial Black"/>
                <a:cs typeface="Arial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Arial Black"/>
                <a:cs typeface="Arial"/>
              </a:rPr>
              <a:t>nut recognitions.</a:t>
            </a:r>
          </a:p>
          <a:p>
            <a:pPr marL="342900" indent="-342900" defTabSz="341710" fontAlgn="base">
              <a:spcBef>
                <a:spcPct val="20000"/>
              </a:spcBef>
              <a:spcAft>
                <a:spcPct val="0"/>
              </a:spcAft>
              <a:buClr>
                <a:srgbClr val="DC28A0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>
                <a:solidFill>
                  <a:schemeClr val="bg1"/>
                </a:solidFill>
                <a:latin typeface="Arial Black"/>
                <a:cs typeface="Arial"/>
              </a:rPr>
              <a:t>Girls earn the Care to Share Patch by </a:t>
            </a:r>
            <a:r>
              <a:rPr lang="en-US" altLang="en-US" sz="2400" b="1" dirty="0">
                <a:ln w="3175"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 Black"/>
                <a:cs typeface="Arial"/>
              </a:rPr>
              <a:t>selling 3 or more units</a:t>
            </a:r>
            <a:r>
              <a:rPr lang="en-US" alt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/>
                <a:cs typeface="Arial"/>
              </a:rPr>
              <a:t>.</a:t>
            </a:r>
            <a:endParaRPr lang="en-US" altLang="en-US" sz="2400" b="1" dirty="0">
              <a:ln w="3175">
                <a:solidFill>
                  <a:prstClr val="black"/>
                </a:solidFill>
              </a:ln>
              <a:solidFill>
                <a:schemeClr val="bg1"/>
              </a:solidFill>
              <a:latin typeface="Arial Black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104" y="3050093"/>
            <a:ext cx="2228855" cy="227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450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586684"/>
            <a:ext cx="9144000" cy="504645"/>
          </a:xfrm>
          <a:prstGeom prst="rect">
            <a:avLst/>
          </a:prstGeom>
          <a:solidFill>
            <a:srgbClr val="FFC71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/>
          <p:cNvSpPr/>
          <p:nvPr/>
        </p:nvSpPr>
        <p:spPr>
          <a:xfrm>
            <a:off x="0" y="5454057"/>
            <a:ext cx="9144000" cy="122924"/>
          </a:xfrm>
          <a:prstGeom prst="rect">
            <a:avLst/>
          </a:prstGeom>
          <a:solidFill>
            <a:srgbClr val="DF39A8"/>
          </a:solidFill>
          <a:ln>
            <a:solidFill>
              <a:srgbClr val="DC2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1485900" y="860822"/>
            <a:ext cx="6172200" cy="494109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Online Exclusive Items</a:t>
            </a:r>
            <a:endParaRPr lang="en-US" altLang="en-US" sz="135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232172" y="1331119"/>
            <a:ext cx="88449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The online store offers all 25 Girl Scout branded nut/candy items PLUS 9 online exclusive items.</a:t>
            </a:r>
            <a:endParaRPr lang="en-US" altLang="en-US" sz="135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518835" y="3783610"/>
            <a:ext cx="1828800" cy="1670447"/>
            <a:chOff x="3124200" y="1544637"/>
            <a:chExt cx="2540000" cy="2227263"/>
          </a:xfrm>
        </p:grpSpPr>
        <p:pic>
          <p:nvPicPr>
            <p:cNvPr id="2053" name="Picture 16" descr="JumboCashew_small_160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1544637"/>
              <a:ext cx="2540000" cy="1693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15"/>
            <p:cNvSpPr>
              <a:spLocks noChangeArrowheads="1"/>
            </p:cNvSpPr>
            <p:nvPr/>
          </p:nvSpPr>
          <p:spPr bwMode="auto">
            <a:xfrm>
              <a:off x="3276600" y="3009900"/>
              <a:ext cx="22098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35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15oz Jumbo Cashews</a:t>
              </a:r>
              <a:endParaRPr lang="en-US" altLang="en-US" sz="135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2650094" y="3792398"/>
            <a:ext cx="1546055" cy="1599006"/>
            <a:chOff x="685800" y="1600200"/>
            <a:chExt cx="2061407" cy="2132008"/>
          </a:xfrm>
        </p:grpSpPr>
        <p:pic>
          <p:nvPicPr>
            <p:cNvPr id="2056" name="Picture 18" descr="MochaCups16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600200"/>
              <a:ext cx="1752600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15"/>
            <p:cNvSpPr>
              <a:spLocks noChangeArrowheads="1"/>
            </p:cNvSpPr>
            <p:nvPr/>
          </p:nvSpPr>
          <p:spPr bwMode="auto">
            <a:xfrm>
              <a:off x="698761" y="3198808"/>
              <a:ext cx="2048446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35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6oz Mocha Cups</a:t>
              </a:r>
              <a:endParaRPr lang="en-US" altLang="en-US" sz="135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0" name="Group 18"/>
          <p:cNvGrpSpPr>
            <a:grpSpLocks/>
          </p:cNvGrpSpPr>
          <p:nvPr/>
        </p:nvGrpSpPr>
        <p:grpSpPr bwMode="auto">
          <a:xfrm>
            <a:off x="5357170" y="1794192"/>
            <a:ext cx="1600200" cy="1782709"/>
            <a:chOff x="6554687" y="1565631"/>
            <a:chExt cx="2133600" cy="2376555"/>
          </a:xfrm>
        </p:grpSpPr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6554687" y="3256386"/>
              <a:ext cx="2133600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35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15oz Gourmet Blend </a:t>
              </a:r>
              <a:endParaRPr lang="en-US" altLang="en-US" sz="135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060" name="Picture 14" descr="Gristmill_1589.jp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3784" y="1565631"/>
              <a:ext cx="1880616" cy="1558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23"/>
          <p:cNvGrpSpPr>
            <a:grpSpLocks/>
          </p:cNvGrpSpPr>
          <p:nvPr/>
        </p:nvGrpSpPr>
        <p:grpSpPr bwMode="auto">
          <a:xfrm>
            <a:off x="7100320" y="1750219"/>
            <a:ext cx="1885950" cy="1997869"/>
            <a:chOff x="6324600" y="1678333"/>
            <a:chExt cx="2514600" cy="2665067"/>
          </a:xfrm>
        </p:grpSpPr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6324600" y="3276600"/>
              <a:ext cx="2514600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35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20oz Gourmet Caramel Corn w/ Almonds &amp; Pecans</a:t>
              </a:r>
              <a:endParaRPr lang="en-US" altLang="en-US" sz="135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063" name="Picture 22" descr="GourCarmCorn600x750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4626" y="1678333"/>
              <a:ext cx="1371600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23"/>
          <p:cNvGrpSpPr>
            <a:grpSpLocks/>
          </p:cNvGrpSpPr>
          <p:nvPr/>
        </p:nvGrpSpPr>
        <p:grpSpPr bwMode="auto">
          <a:xfrm>
            <a:off x="197644" y="1819276"/>
            <a:ext cx="1314450" cy="2060972"/>
            <a:chOff x="259016" y="1735138"/>
            <a:chExt cx="1752600" cy="2747962"/>
          </a:xfrm>
        </p:grpSpPr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259016" y="3429000"/>
              <a:ext cx="1752600" cy="1054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35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6oz Almond </a:t>
              </a:r>
              <a:r>
                <a:rPr lang="en-US" altLang="en-US" sz="1350" dirty="0" err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Cran</a:t>
              </a:r>
              <a:r>
                <a:rPr lang="en-US" altLang="en-US" sz="135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-Orange Crunch</a:t>
              </a:r>
              <a:endParaRPr lang="en-US" altLang="en-US" sz="135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066" name="Picture 11" descr="http://www.alschutzman.com/ashdonfarmsgirlscouts/images/AFAlmondCranOrangeCrunch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104" y="1735138"/>
              <a:ext cx="1368425" cy="168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1814568" y="3100155"/>
            <a:ext cx="1536335" cy="54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 dirty="0">
                <a:solidFill>
                  <a:schemeClr val="bg1"/>
                </a:solidFill>
                <a:latin typeface="Arial Rounded MT Bold" panose="020F0704030504030204" pitchFamily="34" charset="0"/>
              </a:rPr>
              <a:t>7oz Black Forrest Trail Mix</a:t>
            </a:r>
            <a:endParaRPr lang="en-US" altLang="en-US" sz="135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4636345" y="4789223"/>
            <a:ext cx="1736401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 dirty="0">
                <a:solidFill>
                  <a:schemeClr val="bg1"/>
                </a:solidFill>
                <a:latin typeface="Arial Rounded MT Bold" panose="020F0704030504030204" pitchFamily="34" charset="0"/>
              </a:rPr>
              <a:t>2019 GS Junior Tin w/ Mint Treasures</a:t>
            </a:r>
            <a:endParaRPr lang="en-US" altLang="en-US" sz="135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21" name="Group 30"/>
          <p:cNvGrpSpPr>
            <a:grpSpLocks/>
          </p:cNvGrpSpPr>
          <p:nvPr/>
        </p:nvGrpSpPr>
        <p:grpSpPr bwMode="auto">
          <a:xfrm>
            <a:off x="6675204" y="3915297"/>
            <a:ext cx="1632501" cy="1487516"/>
            <a:chOff x="6644315" y="4284690"/>
            <a:chExt cx="2176668" cy="1983330"/>
          </a:xfrm>
        </p:grpSpPr>
        <p:sp>
          <p:nvSpPr>
            <p:cNvPr id="22" name="Rectangle 15"/>
            <p:cNvSpPr>
              <a:spLocks noChangeArrowheads="1"/>
            </p:cNvSpPr>
            <p:nvPr/>
          </p:nvSpPr>
          <p:spPr bwMode="auto">
            <a:xfrm>
              <a:off x="6644315" y="5506029"/>
              <a:ext cx="2176668" cy="761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35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8oz Salt &amp; Pepper Cashew Halves</a:t>
              </a:r>
              <a:endParaRPr lang="en-US" altLang="en-US" sz="135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075" name="Picture 29" descr="SltPepCash600x750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9181" y="4284690"/>
              <a:ext cx="911087" cy="1138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14" descr="JuniorGSTin19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8392">
            <a:off x="4736932" y="3661735"/>
            <a:ext cx="1437890" cy="1348976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15"/>
          <p:cNvSpPr>
            <a:spLocks noChangeArrowheads="1"/>
          </p:cNvSpPr>
          <p:nvPr/>
        </p:nvSpPr>
        <p:spPr bwMode="auto">
          <a:xfrm>
            <a:off x="3539239" y="3085987"/>
            <a:ext cx="1666742" cy="54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 dirty="0">
                <a:solidFill>
                  <a:schemeClr val="bg1"/>
                </a:solidFill>
                <a:latin typeface="Arial Rounded MT Bold" panose="020F0704030504030204" pitchFamily="34" charset="0"/>
              </a:rPr>
              <a:t>7oz Buffalo Ranch Pretzel Mix</a:t>
            </a:r>
            <a:endParaRPr lang="en-US" altLang="en-US" sz="135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0" name="Picture 29" descr="http://www.alschutzman.com/ashdonfarmsgirlscouts/blkfrsttrail_7187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152" y="1806949"/>
            <a:ext cx="1200150" cy="120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 descr="http://www.alschutzman.com/ashdonfarmsgirlscouts/BuffaloRanchMix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152" y="1792781"/>
            <a:ext cx="1200150" cy="120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0765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96105"/>
            <a:ext cx="9144000" cy="504645"/>
          </a:xfrm>
          <a:prstGeom prst="rect">
            <a:avLst/>
          </a:prstGeom>
          <a:solidFill>
            <a:srgbClr val="DF39A8"/>
          </a:solidFill>
          <a:ln>
            <a:solidFill>
              <a:srgbClr val="DC28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/>
          <p:cNvSpPr/>
          <p:nvPr/>
        </p:nvSpPr>
        <p:spPr>
          <a:xfrm>
            <a:off x="0" y="5405532"/>
            <a:ext cx="9144000" cy="90574"/>
          </a:xfrm>
          <a:prstGeom prst="rect">
            <a:avLst/>
          </a:prstGeom>
          <a:solidFill>
            <a:srgbClr val="FFFF25"/>
          </a:solidFill>
          <a:ln>
            <a:solidFill>
              <a:srgbClr val="F4E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507" name="TextBox 6"/>
          <p:cNvSpPr txBox="1">
            <a:spLocks noChangeArrowheads="1"/>
          </p:cNvSpPr>
          <p:nvPr/>
        </p:nvSpPr>
        <p:spPr bwMode="auto">
          <a:xfrm>
            <a:off x="1410296" y="4848113"/>
            <a:ext cx="6323409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ts val="900"/>
              </a:spcBef>
              <a:spcAft>
                <a:spcPct val="0"/>
              </a:spcAft>
            </a:pPr>
            <a:r>
              <a:rPr lang="en-US" altLang="en-US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$9 Chickadee Tin</a:t>
            </a:r>
            <a:endParaRPr lang="en-US" altLang="en-US" sz="135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5" descr="ChickadeeTin_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23" y="1614946"/>
            <a:ext cx="3196553" cy="288036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1485900" y="918680"/>
            <a:ext cx="6172200" cy="494109"/>
          </a:xfrm>
          <a:prstGeom prst="rect">
            <a:avLst/>
          </a:prstGeom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Deluxe Pecan Clusters</a:t>
            </a:r>
            <a:endParaRPr lang="en-US" altLang="en-US" sz="135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074" name="Picture 8" descr="DlxPcnClu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426" y="1786396"/>
            <a:ext cx="2546279" cy="253746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13"/>
          <a:stretch>
            <a:fillRect/>
          </a:stretch>
        </p:blipFill>
        <p:spPr bwMode="auto">
          <a:xfrm>
            <a:off x="3617453" y="2598868"/>
            <a:ext cx="2287583" cy="2213790"/>
          </a:xfrm>
          <a:prstGeom prst="ellipse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56943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554333"/>
            <a:ext cx="9144000" cy="504645"/>
          </a:xfrm>
          <a:prstGeom prst="rect">
            <a:avLst/>
          </a:prstGeom>
          <a:solidFill>
            <a:srgbClr val="9100C4"/>
          </a:solidFill>
          <a:ln>
            <a:solidFill>
              <a:srgbClr val="502B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/>
          <p:cNvSpPr/>
          <p:nvPr/>
        </p:nvSpPr>
        <p:spPr>
          <a:xfrm>
            <a:off x="0" y="5450817"/>
            <a:ext cx="9144000" cy="103516"/>
          </a:xfrm>
          <a:prstGeom prst="rect">
            <a:avLst/>
          </a:prstGeom>
          <a:solidFill>
            <a:srgbClr val="EC5518"/>
          </a:solidFill>
          <a:ln>
            <a:solidFill>
              <a:srgbClr val="8D491B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068" y="1516304"/>
            <a:ext cx="4066350" cy="3253080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485900" y="918680"/>
            <a:ext cx="6172200" cy="494109"/>
          </a:xfrm>
          <a:prstGeom prst="rect">
            <a:avLst/>
          </a:prstGeom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Cookies &amp; Cream Cups</a:t>
            </a:r>
            <a:endParaRPr lang="en-US" altLang="en-US" sz="135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410296" y="4848113"/>
            <a:ext cx="6323409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ts val="900"/>
              </a:spcBef>
              <a:spcAft>
                <a:spcPct val="0"/>
              </a:spcAft>
            </a:pPr>
            <a:r>
              <a:rPr lang="en-US" altLang="en-US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$7 Boxed Chocolate</a:t>
            </a:r>
            <a:endParaRPr lang="en-US" altLang="en-US" sz="135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3547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496105"/>
            <a:ext cx="9144000" cy="504645"/>
          </a:xfrm>
          <a:prstGeom prst="rect">
            <a:avLst/>
          </a:prstGeom>
          <a:solidFill>
            <a:srgbClr val="3399FF"/>
          </a:solidFill>
          <a:ln>
            <a:solidFill>
              <a:srgbClr val="3C54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/>
          <p:cNvSpPr/>
          <p:nvPr/>
        </p:nvSpPr>
        <p:spPr>
          <a:xfrm>
            <a:off x="0" y="5392590"/>
            <a:ext cx="9144000" cy="103516"/>
          </a:xfrm>
          <a:prstGeom prst="rect">
            <a:avLst/>
          </a:prstGeom>
          <a:solidFill>
            <a:srgbClr val="FFC71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485900" y="961443"/>
            <a:ext cx="6172200" cy="494109"/>
          </a:xfrm>
          <a:prstGeom prst="rect">
            <a:avLst/>
          </a:prstGeom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75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Online Shipping Chart</a:t>
            </a:r>
            <a:endParaRPr lang="en-US" altLang="en-US" sz="3075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046977" y="1970056"/>
          <a:ext cx="5050049" cy="29178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6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8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52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937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Product Subtotal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Standard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2 Day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65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$0.01 - $15.00</a:t>
                      </a:r>
                      <a:endParaRPr lang="en-US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$8.95 </a:t>
                      </a:r>
                      <a:endParaRPr lang="en-US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$19.60 </a:t>
                      </a:r>
                      <a:endParaRPr lang="en-US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65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$15.01 - $30.00</a:t>
                      </a:r>
                      <a:endParaRPr lang="en-US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$10.50 </a:t>
                      </a:r>
                      <a:endParaRPr lang="en-US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$25.60</a:t>
                      </a:r>
                      <a:endParaRPr lang="en-US" sz="110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65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$30.01 - $45.00</a:t>
                      </a:r>
                      <a:endParaRPr lang="en-US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$11.95 </a:t>
                      </a:r>
                      <a:endParaRPr lang="en-US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$29.85 </a:t>
                      </a:r>
                      <a:endParaRPr lang="en-US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65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$45.01 - $60.00</a:t>
                      </a:r>
                      <a:endParaRPr lang="en-US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$14.50 </a:t>
                      </a:r>
                      <a:endParaRPr lang="en-US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$33.00 </a:t>
                      </a:r>
                      <a:endParaRPr lang="en-US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65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$60.01 - $75.00</a:t>
                      </a:r>
                      <a:endParaRPr lang="en-US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$20.50 </a:t>
                      </a:r>
                      <a:endParaRPr lang="en-US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$38.00 </a:t>
                      </a:r>
                      <a:endParaRPr lang="en-US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65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Every additional $15</a:t>
                      </a:r>
                      <a:endParaRPr lang="en-US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+ $3.50</a:t>
                      </a:r>
                      <a:endParaRPr lang="en-US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+ $7.50</a:t>
                      </a:r>
                      <a:endParaRPr lang="en-US" sz="14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4" b="95115" l="2625" r="93963">
                        <a14:foregroundMark x1="46982" y1="7471" x2="46982" y2="7471"/>
                        <a14:foregroundMark x1="6037" y1="62069" x2="6037" y2="62069"/>
                        <a14:foregroundMark x1="2625" y1="62644" x2="2625" y2="62644"/>
                        <a14:foregroundMark x1="30446" y1="93103" x2="30446" y2="93103"/>
                        <a14:foregroundMark x1="31759" y1="95115" x2="31759" y2="95115"/>
                        <a14:foregroundMark x1="91601" y1="15230" x2="91601" y2="15230"/>
                        <a14:foregroundMark x1="93963" y1="15230" x2="93963" y2="15230"/>
                        <a14:foregroundMark x1="64304" y1="62644" x2="64304" y2="626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4299"/>
            <a:ext cx="2721769" cy="24860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005" y="4688488"/>
            <a:ext cx="1593477" cy="120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277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clipart&#10;&#10;Description automatically generated">
            <a:extLst>
              <a:ext uri="{FF2B5EF4-FFF2-40B4-BE49-F238E27FC236}">
                <a16:creationId xmlns:a16="http://schemas.microsoft.com/office/drawing/2014/main" id="{3941DF2C-DC0A-E742-9854-AC1A940DA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864" y="4219499"/>
            <a:ext cx="815736" cy="21752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BC11D6-87C3-F347-B33A-31F909D960C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5579" y="4034468"/>
            <a:ext cx="988221" cy="24150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D8B84C-F1E0-894B-8B79-D691D9CA8D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2612" y="3919314"/>
            <a:ext cx="1204150" cy="2540813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35828" y="999545"/>
            <a:ext cx="6841938" cy="1325563"/>
          </a:xfrm>
          <a:noFill/>
          <a:ln>
            <a:solidFill>
              <a:schemeClr val="bg1"/>
            </a:solidFill>
          </a:ln>
        </p:spPr>
        <p:txBody>
          <a:bodyPr lIns="0" tIns="0" rIns="0" bIns="0">
            <a:normAutofit/>
          </a:bodyPr>
          <a:lstStyle/>
          <a:p>
            <a:pPr marL="39688" defTabSz="914400" eaLnBrk="1">
              <a:defRPr/>
            </a:pPr>
            <a:r>
              <a:rPr lang="en-US">
                <a:solidFill>
                  <a:schemeClr val="bg1"/>
                </a:solidFill>
                <a:latin typeface="Trefoil Sans SemiBold" pitchFamily="50" charset="0"/>
                <a:cs typeface="Avenir Heavy"/>
                <a:sym typeface="Tahoma" charset="0"/>
              </a:rPr>
              <a:t>Girl Online Experience</a:t>
            </a:r>
            <a:endParaRPr lang="en-US">
              <a:solidFill>
                <a:schemeClr val="bg1"/>
              </a:solidFill>
              <a:latin typeface="Trefoil Sans SemiBold" pitchFamily="50" charset="0"/>
              <a:cs typeface="Avenir Heavy"/>
            </a:endParaRPr>
          </a:p>
        </p:txBody>
      </p:sp>
      <p:pic>
        <p:nvPicPr>
          <p:cNvPr id="4100" name="Picture 4" descr="image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1877" y="397873"/>
            <a:ext cx="1474366" cy="4754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E229B1D-FB51-A64E-BB5D-CC856E1CC7B9}"/>
              </a:ext>
            </a:extLst>
          </p:cNvPr>
          <p:cNvGrpSpPr/>
          <p:nvPr/>
        </p:nvGrpSpPr>
        <p:grpSpPr>
          <a:xfrm>
            <a:off x="3681534" y="4321389"/>
            <a:ext cx="3060408" cy="2041885"/>
            <a:chOff x="3773484" y="3954582"/>
            <a:chExt cx="3060408" cy="2041885"/>
          </a:xfrm>
        </p:grpSpPr>
        <p:pic>
          <p:nvPicPr>
            <p:cNvPr id="31" name="Picture 30" descr="Screen Shot 2016-01-08 at 12.29.25 PM.png">
              <a:extLst>
                <a:ext uri="{FF2B5EF4-FFF2-40B4-BE49-F238E27FC236}">
                  <a16:creationId xmlns:a16="http://schemas.microsoft.com/office/drawing/2014/main" id="{60611510-C0CC-E74C-91B4-49D48EEEC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3484" y="3954582"/>
              <a:ext cx="762000" cy="2029238"/>
            </a:xfrm>
            <a:prstGeom prst="rect">
              <a:avLst/>
            </a:prstGeom>
          </p:spPr>
        </p:pic>
        <p:pic>
          <p:nvPicPr>
            <p:cNvPr id="28" name="Picture 27" descr="Screen Shot 2016-01-07 at 4.20.30 PM.png">
              <a:extLst>
                <a:ext uri="{FF2B5EF4-FFF2-40B4-BE49-F238E27FC236}">
                  <a16:creationId xmlns:a16="http://schemas.microsoft.com/office/drawing/2014/main" id="{25B8F2E5-D22E-554E-843C-37E9DE02F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1" b="99538" l="4737" r="947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3962400"/>
              <a:ext cx="890292" cy="2028926"/>
            </a:xfrm>
            <a:prstGeom prst="rect">
              <a:avLst/>
            </a:prstGeom>
          </p:spPr>
        </p:pic>
        <p:pic>
          <p:nvPicPr>
            <p:cNvPr id="30" name="Picture 29" descr="Screen Shot 2016-01-07 at 4.31.30 PM.png">
              <a:extLst>
                <a:ext uri="{FF2B5EF4-FFF2-40B4-BE49-F238E27FC236}">
                  <a16:creationId xmlns:a16="http://schemas.microsoft.com/office/drawing/2014/main" id="{9A4F6402-837E-F542-8282-F106D4063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1856" y="3962400"/>
              <a:ext cx="791538" cy="2034067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F0204EA4-5C34-4B4B-9D7A-E2148844777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153" y="4282108"/>
            <a:ext cx="1072181" cy="214436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69D09EB-DF8B-574B-97F0-260C1636ADC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553" y="4296806"/>
            <a:ext cx="951440" cy="21819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535C57A-A1C5-6D47-BA12-6615A83A5C1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784" y="4127880"/>
            <a:ext cx="700897" cy="227925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83B9B43-C433-9E49-847B-2C9673C7DC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83" b="96875" l="10000" r="90556">
                        <a14:foregroundMark x1="20556" y1="7083" x2="71667" y2="5417"/>
                        <a14:foregroundMark x1="23333" y1="45000" x2="67778" y2="38542"/>
                        <a14:foregroundMark x1="34444" y1="57708" x2="47778" y2="48125"/>
                        <a14:foregroundMark x1="47778" y1="48125" x2="48889" y2="45625"/>
                        <a14:foregroundMark x1="23333" y1="95000" x2="41111" y2="89583"/>
                        <a14:foregroundMark x1="41111" y1="89583" x2="41667" y2="88750"/>
                        <a14:foregroundMark x1="55000" y1="88750" x2="78889" y2="96875"/>
                        <a14:foregroundMark x1="73333" y1="43958" x2="46111" y2="49375"/>
                        <a14:foregroundMark x1="87778" y1="17292" x2="90556" y2="26250"/>
                        <a14:foregroundMark x1="56667" y1="35625" x2="52222" y2="37708"/>
                        <a14:foregroundMark x1="40000" y1="35833" x2="47778" y2="37500"/>
                        <a14:foregroundMark x1="48889" y1="2083" x2="39444" y2="5833"/>
                        <a14:foregroundMark x1="29444" y1="18333" x2="55000" y2="18333"/>
                        <a14:foregroundMark x1="55000" y1="18333" x2="68333" y2="18333"/>
                        <a14:foregroundMark x1="71111" y1="2500" x2="70556" y2="4167"/>
                        <a14:foregroundMark x1="70556" y1="3542" x2="78889" y2="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0113" y="4029728"/>
            <a:ext cx="888593" cy="2367658"/>
          </a:xfrm>
          <a:prstGeom prst="rect">
            <a:avLst/>
          </a:prstGeom>
        </p:spPr>
      </p:pic>
      <p:sp>
        <p:nvSpPr>
          <p:cNvPr id="50" name="Content Placeholder 4"/>
          <p:cNvSpPr txBox="1">
            <a:spLocks/>
          </p:cNvSpPr>
          <p:nvPr/>
        </p:nvSpPr>
        <p:spPr>
          <a:xfrm>
            <a:off x="1055687" y="2619847"/>
            <a:ext cx="7032625" cy="3429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foil Sans" pitchFamily="50" charset="0"/>
                <a:ea typeface="Avenir Book" charset="0"/>
                <a:cs typeface="Avenir Book" charset="0"/>
                <a:sym typeface="Helvetica" charset="0"/>
              </a:rPr>
              <a:t>Create a virtual likeness</a:t>
            </a:r>
          </a:p>
          <a:p>
            <a:pPr marL="800100" lvl="1" indent="-342900" defTabSz="457200" eaLnBrk="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400" kern="0">
                <a:solidFill>
                  <a:schemeClr val="bg1"/>
                </a:solidFill>
                <a:latin typeface="Trefoil Sans" pitchFamily="50" charset="0"/>
                <a:ea typeface="Avenir Book" charset="0"/>
                <a:cs typeface="Avenir Book" charset="0"/>
                <a:sym typeface="Helvetica" charset="0"/>
              </a:rPr>
              <a:t>Creating avatars makes</a:t>
            </a:r>
            <a:r>
              <a:rPr lang="en-US" sz="2400" kern="0" noProof="0">
                <a:solidFill>
                  <a:schemeClr val="bg1"/>
                </a:solidFill>
                <a:latin typeface="Trefoil Sans" pitchFamily="50" charset="0"/>
                <a:ea typeface="Avenir Book" charset="0"/>
                <a:cs typeface="Avenir Book" charset="0"/>
                <a:sym typeface="Helvetica" charset="0"/>
              </a:rPr>
              <a:t> participating fun and get results with PATENTED Girl Scout platform 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foil Sans" pitchFamily="50" charset="0"/>
              <a:ea typeface="Avenir Book" charset="0"/>
              <a:cs typeface="Avenir Book" charset="0"/>
              <a:sym typeface="Helvetica" charset="0"/>
            </a:endParaRP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3867FA9-F34E-4C6A-9418-227749D18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554686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290025"/>
            <a:ext cx="3356919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800" b="1">
                <a:solidFill>
                  <a:srgbClr val="262626"/>
                </a:solidFill>
                <a:latin typeface="Trefoil Sans SemiBold" panose="020B0000000000000000" pitchFamily="34" charset="0"/>
              </a:rPr>
              <a:t>Getting Started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3"/>
          </p:nvPr>
        </p:nvSpPr>
        <p:spPr>
          <a:xfrm>
            <a:off x="603504" y="2858703"/>
            <a:ext cx="3356919" cy="3042547"/>
          </a:xfrm>
        </p:spPr>
        <p:txBody>
          <a:bodyPr vert="horz" lIns="91440" tIns="45720" rIns="91440" bIns="45720" rtlCol="0">
            <a:normAutofit/>
          </a:bodyPr>
          <a:lstStyle/>
          <a:p>
            <a:pPr lvl="0">
              <a:spcAft>
                <a:spcPts val="600"/>
              </a:spcAft>
              <a:buClr>
                <a:schemeClr val="tx1"/>
              </a:buClr>
              <a:defRPr/>
            </a:pPr>
            <a:r>
              <a:rPr lang="en-US">
                <a:solidFill>
                  <a:srgbClr val="FFFFFF"/>
                </a:solidFill>
                <a:latin typeface="Trefoil Sans" panose="020B0000000000000000" pitchFamily="34" charset="0"/>
              </a:rPr>
              <a:t>Girls log in as a first-time participant or as a returning user from last year</a:t>
            </a:r>
          </a:p>
          <a:p>
            <a:pPr lvl="0">
              <a:spcAft>
                <a:spcPts val="600"/>
              </a:spcAft>
              <a:buClr>
                <a:schemeClr val="tx1"/>
              </a:buClr>
              <a:defRPr/>
            </a:pPr>
            <a:r>
              <a:rPr lang="en-US">
                <a:solidFill>
                  <a:srgbClr val="FFFFFF"/>
                </a:solidFill>
                <a:latin typeface="Trefoil Sans" panose="020B0000000000000000" pitchFamily="34" charset="0"/>
              </a:rPr>
              <a:t>Spanish experience available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06870B-1C8C-4F56-BE6F-32C120A25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9774" y="640080"/>
            <a:ext cx="3614166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846419-992A-4596-AD2F-FC827020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8189" y="806357"/>
            <a:ext cx="3383450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16-07-30 at 1.55.4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96" t="7337" r="9942" b="2106"/>
          <a:stretch/>
        </p:blipFill>
        <p:spPr>
          <a:xfrm>
            <a:off x="4563927" y="889496"/>
            <a:ext cx="4303936" cy="4928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 descr="image2.png">
            <a:extLst>
              <a:ext uri="{FF2B5EF4-FFF2-40B4-BE49-F238E27FC236}">
                <a16:creationId xmlns:a16="http://schemas.microsoft.com/office/drawing/2014/main" id="{D5EE6D65-CE3C-684B-B6AF-54A49A72AA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6141884"/>
            <a:ext cx="1474366" cy="4754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F0AA3A-237D-F84C-AC77-07A488F0D9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823175">
            <a:off x="7839577" y="3324776"/>
            <a:ext cx="1401838" cy="106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588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6-07-30 at 1.59.44 PM.png">
            <a:extLst>
              <a:ext uri="{FF2B5EF4-FFF2-40B4-BE49-F238E27FC236}">
                <a16:creationId xmlns:a16="http://schemas.microsoft.com/office/drawing/2014/main" id="{965D7E49-8C37-F949-904F-336D3ACDC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4313" y="1074354"/>
            <a:ext cx="2987309" cy="32690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creen Shot 2016-07-10 at 3.33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6968" y="2954693"/>
            <a:ext cx="2837319" cy="27864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Content Placeholder 4"/>
          <p:cNvSpPr txBox="1">
            <a:spLocks/>
          </p:cNvSpPr>
          <p:nvPr/>
        </p:nvSpPr>
        <p:spPr>
          <a:xfrm>
            <a:off x="304800" y="2743200"/>
            <a:ext cx="2667000" cy="1219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foil Sans" pitchFamily="50" charset="0"/>
                <a:ea typeface="Avenir Book" charset="0"/>
                <a:cs typeface="Avenir Book" charset="0"/>
                <a:sym typeface="Helvetica" charset="0"/>
              </a:rPr>
              <a:t>Zip code validation ensuring girl</a:t>
            </a:r>
            <a:r>
              <a:rPr kumimoji="0" lang="en-US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foil Sans" pitchFamily="50" charset="0"/>
                <a:ea typeface="Avenir Book" charset="0"/>
                <a:cs typeface="Avenir Book" charset="0"/>
                <a:sym typeface="Helvetica" charset="0"/>
              </a:rPr>
              <a:t> in correct council</a:t>
            </a: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foil Sans" pitchFamily="50" charset="0"/>
              <a:ea typeface="Avenir Book" charset="0"/>
              <a:cs typeface="Avenir Book" charset="0"/>
              <a:sym typeface="Helvetica" charset="0"/>
            </a:endParaRPr>
          </a:p>
        </p:txBody>
      </p:sp>
      <p:sp>
        <p:nvSpPr>
          <p:cNvPr id="15" name="Content Placeholder 4"/>
          <p:cNvSpPr txBox="1">
            <a:spLocks/>
          </p:cNvSpPr>
          <p:nvPr/>
        </p:nvSpPr>
        <p:spPr>
          <a:xfrm>
            <a:off x="2819400" y="5791200"/>
            <a:ext cx="3048000" cy="1219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foil Sans" pitchFamily="50" charset="0"/>
                <a:ea typeface="Avenir Book" charset="0"/>
                <a:cs typeface="Avenir Book" charset="0"/>
                <a:sym typeface="Helvetica" charset="0"/>
              </a:rPr>
              <a:t>Participant</a:t>
            </a:r>
            <a:r>
              <a:rPr kumimoji="0" lang="en-US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foil Sans" pitchFamily="50" charset="0"/>
                <a:ea typeface="Avenir Book" charset="0"/>
                <a:cs typeface="Avenir Book" charset="0"/>
                <a:sym typeface="Helvetica" charset="0"/>
              </a:rPr>
              <a:t> information and secure password setup</a:t>
            </a: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foil Sans" pitchFamily="50" charset="0"/>
              <a:ea typeface="Avenir Book" charset="0"/>
              <a:cs typeface="Avenir Book" charset="0"/>
              <a:sym typeface="Helvetica" charset="0"/>
            </a:endParaRPr>
          </a:p>
        </p:txBody>
      </p:sp>
      <p:sp>
        <p:nvSpPr>
          <p:cNvPr id="16" name="Content Placeholder 4"/>
          <p:cNvSpPr txBox="1">
            <a:spLocks/>
          </p:cNvSpPr>
          <p:nvPr/>
        </p:nvSpPr>
        <p:spPr>
          <a:xfrm>
            <a:off x="6019800" y="4419599"/>
            <a:ext cx="3048000" cy="278645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foil Sans" pitchFamily="50" charset="0"/>
                <a:ea typeface="Avenir Book" charset="0"/>
                <a:cs typeface="Avenir Book" charset="0"/>
                <a:sym typeface="Helvetica" charset="0"/>
              </a:rPr>
              <a:t>Troop number selection</a:t>
            </a:r>
            <a:r>
              <a:rPr kumimoji="0" lang="en-US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foil Sans" pitchFamily="50" charset="0"/>
                <a:ea typeface="Avenir Book" charset="0"/>
                <a:cs typeface="Avenir Book" charset="0"/>
                <a:sym typeface="Helvetica" charset="0"/>
              </a:rPr>
              <a:t> or “I don’t know/see my Troop#/Group#”</a:t>
            </a:r>
          </a:p>
          <a:p>
            <a:pPr marL="342900" marR="0" lvl="0" indent="-34290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kern="0" baseline="0">
                <a:solidFill>
                  <a:schemeClr val="bg1"/>
                </a:solidFill>
                <a:latin typeface="Trefoil Sans" pitchFamily="50" charset="0"/>
                <a:ea typeface="Avenir Book" charset="0"/>
                <a:cs typeface="Avenir Book" charset="0"/>
                <a:sym typeface="Helvetica" charset="0"/>
              </a:rPr>
              <a:t>Participant can edit nickname</a:t>
            </a:r>
          </a:p>
          <a:p>
            <a:pPr marL="342900" marR="0" lvl="0" indent="-34290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foil Sans" pitchFamily="50" charset="0"/>
                <a:ea typeface="Avenir Book" charset="0"/>
                <a:cs typeface="Avenir Book" charset="0"/>
                <a:sym typeface="Helvetica" charset="0"/>
              </a:rPr>
              <a:t>Answer questions about girl goals and what Girl Scouting means to her</a:t>
            </a: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foil Sans" pitchFamily="50" charset="0"/>
              <a:ea typeface="Avenir Book" charset="0"/>
              <a:cs typeface="Avenir Book" charset="0"/>
              <a:sym typeface="Helvetica" charset="0"/>
            </a:endParaRPr>
          </a:p>
        </p:txBody>
      </p:sp>
      <p:pic>
        <p:nvPicPr>
          <p:cNvPr id="17" name="Picture 4" descr="image2.png">
            <a:extLst>
              <a:ext uri="{FF2B5EF4-FFF2-40B4-BE49-F238E27FC236}">
                <a16:creationId xmlns:a16="http://schemas.microsoft.com/office/drawing/2014/main" id="{D5EE6D65-CE3C-684B-B6AF-54A49A72AA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5998308"/>
            <a:ext cx="1474366" cy="4754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06045" y="288495"/>
            <a:ext cx="5937755" cy="1188720"/>
          </a:xfrm>
          <a:noFill/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latin typeface="Trefoil Sans SemiBold" pitchFamily="50" charset="0"/>
              </a:rPr>
              <a:t>Registering an Account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237024"/>
            <a:ext cx="2744257" cy="1416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18B542-121C-6D41-A638-ABE58839BC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787894">
            <a:off x="1622793" y="3649289"/>
            <a:ext cx="1401838" cy="10653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571BCE-698B-B04D-86B0-F45FC22FE9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786162">
            <a:off x="5166481" y="3429703"/>
            <a:ext cx="1401838" cy="106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825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1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6295" y="-2"/>
            <a:ext cx="5157705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5392426" y="1905000"/>
            <a:ext cx="3370574" cy="2526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foil Sans" panose="020B0000000000000000" pitchFamily="34" charset="0"/>
                <a:sym typeface="Helvetica" charset="0"/>
              </a:rPr>
              <a:t>Girl designs her own likeness with over 3 billion avatar feature combinations</a:t>
            </a: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noProof="0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  <a:t>New feature choices </a:t>
            </a:r>
            <a:r>
              <a:rPr lang="en-US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  <a:t>for </a:t>
            </a:r>
            <a:br>
              <a:rPr lang="en-US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</a:br>
            <a:r>
              <a:rPr lang="en-US" noProof="0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  <a:t>Fall 2020</a:t>
            </a:r>
          </a:p>
        </p:txBody>
      </p:sp>
      <p:pic>
        <p:nvPicPr>
          <p:cNvPr id="3" name="Picture 2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FDEEE6C2-75F9-2641-A573-09103F10735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6228" y="4554501"/>
            <a:ext cx="1070791" cy="2141582"/>
          </a:xfrm>
          <a:prstGeom prst="rect">
            <a:avLst/>
          </a:prstGeom>
        </p:spPr>
      </p:pic>
      <p:pic>
        <p:nvPicPr>
          <p:cNvPr id="12" name="Picture 11" descr="A close up of a toy&#10;&#10;Description automatically generated">
            <a:extLst>
              <a:ext uri="{FF2B5EF4-FFF2-40B4-BE49-F238E27FC236}">
                <a16:creationId xmlns:a16="http://schemas.microsoft.com/office/drawing/2014/main" id="{D38941A7-AB94-0F49-A1F5-BB9DAD0AD1F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331" y="4526179"/>
            <a:ext cx="950207" cy="2179142"/>
          </a:xfrm>
          <a:prstGeom prst="rect">
            <a:avLst/>
          </a:prstGeom>
        </p:spPr>
      </p:pic>
      <p:pic>
        <p:nvPicPr>
          <p:cNvPr id="14" name="Picture 13" descr="A drawing of a face&#10;&#10;Description automatically generated">
            <a:extLst>
              <a:ext uri="{FF2B5EF4-FFF2-40B4-BE49-F238E27FC236}">
                <a16:creationId xmlns:a16="http://schemas.microsoft.com/office/drawing/2014/main" id="{5C68BA9F-D7E2-BD49-9F91-D80878BBCC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754" y="4354788"/>
            <a:ext cx="699989" cy="227630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661844" y="668015"/>
            <a:ext cx="2774103" cy="1440394"/>
          </a:xfrm>
          <a:solidFill>
            <a:schemeClr val="tx1"/>
          </a:solidFill>
          <a:ln>
            <a:solidFill>
              <a:schemeClr val="bg1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100" b="1">
                <a:solidFill>
                  <a:schemeClr val="bg1"/>
                </a:solidFill>
                <a:latin typeface="Trefoil Sans SemiBold" panose="020B0000000000000000" pitchFamily="34" charset="0"/>
              </a:rPr>
              <a:t>Create Avatar &amp; Record Voice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1A4545-51B1-3C48-8A01-38C3CFAE677D}"/>
              </a:ext>
            </a:extLst>
          </p:cNvPr>
          <p:cNvGrpSpPr/>
          <p:nvPr/>
        </p:nvGrpSpPr>
        <p:grpSpPr>
          <a:xfrm>
            <a:off x="228600" y="802638"/>
            <a:ext cx="4700807" cy="5223119"/>
            <a:chOff x="228600" y="802638"/>
            <a:chExt cx="4700807" cy="522311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7DD15EF-9722-664E-A9EA-EB57376A6E36}"/>
                </a:ext>
              </a:extLst>
            </p:cNvPr>
            <p:cNvGrpSpPr/>
            <p:nvPr/>
          </p:nvGrpSpPr>
          <p:grpSpPr>
            <a:xfrm>
              <a:off x="228600" y="802638"/>
              <a:ext cx="4700807" cy="5223119"/>
              <a:chOff x="295202" y="1523385"/>
              <a:chExt cx="4700807" cy="5223119"/>
            </a:xfrm>
          </p:grpSpPr>
          <p:pic>
            <p:nvPicPr>
              <p:cNvPr id="8" name="Picture 7" descr="Screen Shot 2017-07-12 at 9.10.42 AM.png">
                <a:extLst>
                  <a:ext uri="{FF2B5EF4-FFF2-40B4-BE49-F238E27FC236}">
                    <a16:creationId xmlns:a16="http://schemas.microsoft.com/office/drawing/2014/main" id="{501F5930-0329-B54D-B287-4E12002D7A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5202" y="1523385"/>
                <a:ext cx="4700807" cy="5223119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4" name="Picture 3" descr="A drawing of a cartoon character&#10;&#10;Description automatically generated">
                <a:extLst>
                  <a:ext uri="{FF2B5EF4-FFF2-40B4-BE49-F238E27FC236}">
                    <a16:creationId xmlns:a16="http://schemas.microsoft.com/office/drawing/2014/main" id="{36BC9196-F550-EA4C-9B34-58A6E8D70E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1019" y="2514600"/>
                <a:ext cx="971781" cy="2591415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B9D946B-7BA9-7541-B318-C73DA4F9B4BD}"/>
                </a:ext>
              </a:extLst>
            </p:cNvPr>
            <p:cNvSpPr txBox="1"/>
            <p:nvPr/>
          </p:nvSpPr>
          <p:spPr>
            <a:xfrm>
              <a:off x="1977009" y="807721"/>
              <a:ext cx="1298827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i="1">
                  <a:solidFill>
                    <a:srgbClr val="00B100"/>
                  </a:solidFill>
                  <a:latin typeface="Trefoil Sans SemiBold It" panose="020B0000000000000000" pitchFamily="34" charset="0"/>
                </a:rPr>
                <a:t>Avatar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0125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Rectangle 134">
            <a:extLst>
              <a:ext uri="{FF2B5EF4-FFF2-40B4-BE49-F238E27FC236}">
                <a16:creationId xmlns:a16="http://schemas.microsoft.com/office/drawing/2014/main" id="{A3867FA9-F34E-4C6A-9418-227749D18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554686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3504" y="1290025"/>
            <a:ext cx="3356919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800" b="1">
                <a:solidFill>
                  <a:srgbClr val="262626"/>
                </a:solidFill>
                <a:latin typeface="Trefoil Sans SemiBold" panose="020B0000000000000000" pitchFamily="34" charset="0"/>
                <a:sym typeface="Tahoma" charset="0"/>
              </a:rPr>
              <a:t>What’s Your Why?</a:t>
            </a:r>
            <a:endParaRPr lang="en-US" sz="2800" b="1">
              <a:solidFill>
                <a:srgbClr val="262626"/>
              </a:solidFill>
              <a:latin typeface="Trefoil Sans SemiBold" panose="020B0000000000000000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03504" y="2858703"/>
            <a:ext cx="3356919" cy="3042547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foil Sans" panose="020B0000000000000000" pitchFamily="34" charset="0"/>
                <a:sym typeface="Tahoma" charset="0"/>
              </a:rPr>
              <a:t>Why are you here today?</a:t>
            </a:r>
            <a:endParaRPr lang="en-US">
              <a:solidFill>
                <a:srgbClr val="FFFFFF"/>
              </a:solidFill>
              <a:latin typeface="Trefoil Sans" panose="020B0000000000000000" pitchFamily="34" charset="0"/>
              <a:sym typeface="Tahoma" charset="0"/>
            </a:endParaRPr>
          </a:p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foil Sans" panose="020B0000000000000000" pitchFamily="34" charset="0"/>
                <a:sym typeface="Tahoma" charset="0"/>
              </a:rPr>
              <a:t>Why do you volunteer for this program?</a:t>
            </a:r>
            <a:endParaRPr lang="en-US">
              <a:solidFill>
                <a:srgbClr val="FFFFFF"/>
              </a:solidFill>
              <a:latin typeface="Trefoil Sans" panose="020B0000000000000000" pitchFamily="34" charset="0"/>
              <a:sym typeface="Tahoma" charset="0"/>
            </a:endParaRPr>
          </a:p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foil Sans" panose="020B0000000000000000" pitchFamily="34" charset="0"/>
                <a:sym typeface="Tahoma" charset="0"/>
              </a:rPr>
              <a:t>Do you know </a:t>
            </a:r>
            <a:r>
              <a:rPr kumimoji="0" lang="en-US" b="1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foil Sans SemiBold" panose="020B0000000000000000" pitchFamily="34" charset="0"/>
                <a:sym typeface="Tahoma" charset="0"/>
              </a:rPr>
              <a:t>WHY</a:t>
            </a:r>
            <a:r>
              <a:rPr kumimoji="0" lang="en-US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foil Sans" panose="020B0000000000000000" pitchFamily="34" charset="0"/>
                <a:sym typeface="Tahoma" charset="0"/>
              </a:rPr>
              <a:t> your time, efforts and energy matter?</a:t>
            </a:r>
            <a:endParaRPr lang="en-US">
              <a:solidFill>
                <a:srgbClr val="FFFFFF"/>
              </a:solidFill>
              <a:latin typeface="Trefoil Sans" panose="020B0000000000000000" pitchFamily="34" charset="0"/>
              <a:sym typeface="Tahoma" charset="0"/>
            </a:endParaRPr>
          </a:p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foil Sans" panose="020B0000000000000000" pitchFamily="34" charset="0"/>
                <a:sym typeface="Tahoma" charset="0"/>
              </a:rPr>
              <a:t>Do you know the impact you are making on the lives of girls?</a:t>
            </a:r>
          </a:p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>
              <a:solidFill>
                <a:srgbClr val="FFFFFF"/>
              </a:solidFill>
              <a:sym typeface="Tahoma" charset="0"/>
            </a:endParaRPr>
          </a:p>
          <a:p>
            <a:pPr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>
              <a:solidFill>
                <a:srgbClr val="FFFFFF"/>
              </a:solidFill>
              <a:sym typeface="Tahoma" charset="0"/>
            </a:endParaRPr>
          </a:p>
          <a:p>
            <a:pPr marL="571500" marR="0" lvl="1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Tahoma" charset="0"/>
            </a:endParaRPr>
          </a:p>
        </p:txBody>
      </p:sp>
      <p:sp>
        <p:nvSpPr>
          <p:cNvPr id="141317" name="Rectangle 136">
            <a:extLst>
              <a:ext uri="{FF2B5EF4-FFF2-40B4-BE49-F238E27FC236}">
                <a16:creationId xmlns:a16="http://schemas.microsoft.com/office/drawing/2014/main" id="{2706870B-1C8C-4F56-BE6F-32C120A25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9774" y="640080"/>
            <a:ext cx="3614166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318" name="Rectangle 138">
            <a:extLst>
              <a:ext uri="{FF2B5EF4-FFF2-40B4-BE49-F238E27FC236}">
                <a16:creationId xmlns:a16="http://schemas.microsoft.com/office/drawing/2014/main" id="{D9846419-992A-4596-AD2F-FC827020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8189" y="806357"/>
            <a:ext cx="3383450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1314" name="Picture 2" descr="https://s-media-cache-ak0.pinimg.com/originals/ce/9d/03/ce9d0337e17dc7cab682b2afb2ad45b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298519" y="1792718"/>
            <a:ext cx="3119676" cy="29558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109" name="AutoShape 13"/>
          <p:cNvSpPr>
            <a:spLocks/>
          </p:cNvSpPr>
          <p:nvPr/>
        </p:nvSpPr>
        <p:spPr bwMode="auto">
          <a:xfrm>
            <a:off x="1828800" y="2590800"/>
            <a:ext cx="6045200" cy="533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/>
          <a:lstStyle/>
          <a:p>
            <a:pPr marL="14288">
              <a:lnSpc>
                <a:spcPct val="90000"/>
              </a:lnSpc>
              <a:defRPr/>
            </a:pPr>
            <a:endParaRPr lang="en-US">
              <a:cs typeface="Arial" charset="0"/>
            </a:endParaRPr>
          </a:p>
        </p:txBody>
      </p:sp>
      <p:sp>
        <p:nvSpPr>
          <p:cNvPr id="4111" name="AutoShape 15"/>
          <p:cNvSpPr>
            <a:spLocks/>
          </p:cNvSpPr>
          <p:nvPr/>
        </p:nvSpPr>
        <p:spPr bwMode="auto">
          <a:xfrm>
            <a:off x="2667000" y="3429000"/>
            <a:ext cx="5207000" cy="685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/>
          <a:lstStyle/>
          <a:p>
            <a:pPr marL="14288">
              <a:lnSpc>
                <a:spcPct val="90000"/>
              </a:lnSpc>
              <a:defRPr/>
            </a:pPr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90756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AD85578-1E4B-4014-9D52-E76894750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78992" cy="68580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8550B3F-9390-4CA1-B3C8-91529289D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8992" y="0"/>
            <a:ext cx="349033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568" y="1032976"/>
            <a:ext cx="3042671" cy="1842724"/>
          </a:xfr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defTabSz="914400" eaLnBrk="1" hangingPunct="1"/>
            <a:r>
              <a:rPr lang="en-US" kern="1200">
                <a:solidFill>
                  <a:schemeClr val="bg1"/>
                </a:solidFill>
                <a:latin typeface="Trefoil Sans SemiBold" pitchFamily="50" charset="0"/>
                <a:ea typeface="+mj-ea"/>
                <a:cs typeface="+mj-cs"/>
              </a:rPr>
              <a:t>Personalized Campaign</a:t>
            </a:r>
            <a:b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209123" y="2098514"/>
            <a:ext cx="2909559" cy="2943127"/>
          </a:xfrm>
        </p:spPr>
        <p:txBody>
          <a:bodyPr lIns="0" rIns="0" anchor="ctr" anchorCtr="1"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Trefoil Sans" pitchFamily="50" charset="0"/>
              </a:rPr>
              <a:t>Girls can upload a photo or a video which can be shared on their online storefront</a:t>
            </a:r>
          </a:p>
          <a:p>
            <a:pPr lvl="1"/>
            <a:r>
              <a:rPr lang="en-US">
                <a:solidFill>
                  <a:schemeClr val="bg1"/>
                </a:solidFill>
                <a:latin typeface="Trefoil Sans" pitchFamily="50" charset="0"/>
              </a:rPr>
              <a:t>Girls who upload photos and/or videos sell more </a:t>
            </a:r>
            <a:br>
              <a:rPr lang="en-US">
                <a:solidFill>
                  <a:schemeClr val="bg1"/>
                </a:solidFill>
                <a:latin typeface="Trefoil Sans" pitchFamily="50" charset="0"/>
              </a:rPr>
            </a:br>
            <a:r>
              <a:rPr lang="en-US">
                <a:solidFill>
                  <a:schemeClr val="bg1"/>
                </a:solidFill>
                <a:latin typeface="Trefoil Sans" pitchFamily="50" charset="0"/>
              </a:rPr>
              <a:t>to reach their goals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6D5FF0-A403-6F4D-AAFA-519CCD1DFD8E}"/>
              </a:ext>
            </a:extLst>
          </p:cNvPr>
          <p:cNvGrpSpPr/>
          <p:nvPr/>
        </p:nvGrpSpPr>
        <p:grpSpPr>
          <a:xfrm>
            <a:off x="4081855" y="381000"/>
            <a:ext cx="4604946" cy="4008665"/>
            <a:chOff x="4081855" y="381000"/>
            <a:chExt cx="4604946" cy="400866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1E26A1A-7109-2F4D-9C11-88D338840385}"/>
                </a:ext>
              </a:extLst>
            </p:cNvPr>
            <p:cNvGrpSpPr/>
            <p:nvPr/>
          </p:nvGrpSpPr>
          <p:grpSpPr>
            <a:xfrm>
              <a:off x="4081855" y="381000"/>
              <a:ext cx="4604946" cy="4008665"/>
              <a:chOff x="3932696" y="2186587"/>
              <a:chExt cx="5312465" cy="440010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BFA7D98-320C-4D47-A9DF-DF3EB61BF064}"/>
                  </a:ext>
                </a:extLst>
              </p:cNvPr>
              <p:cNvGrpSpPr/>
              <p:nvPr/>
            </p:nvGrpSpPr>
            <p:grpSpPr>
              <a:xfrm>
                <a:off x="3932696" y="2186587"/>
                <a:ext cx="5312465" cy="4400107"/>
                <a:chOff x="3932696" y="2186587"/>
                <a:chExt cx="5312465" cy="4400107"/>
              </a:xfrm>
            </p:grpSpPr>
            <p:pic>
              <p:nvPicPr>
                <p:cNvPr id="18" name="Picture 17" descr="Screen Shot 2016-07-27 at 2.04.43 PM.png">
                  <a:extLst>
                    <a:ext uri="{FF2B5EF4-FFF2-40B4-BE49-F238E27FC236}">
                      <a16:creationId xmlns:a16="http://schemas.microsoft.com/office/drawing/2014/main" id="{A654852A-DC1A-254C-B455-4AF6B982FD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32696" y="2186587"/>
                  <a:ext cx="5312465" cy="4400107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D5628434-589F-2742-9A4F-F398C1F0E8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45353" y="4260151"/>
                  <a:ext cx="1095177" cy="1673186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C2E654-7CBE-1245-8712-76AA278FC22C}"/>
                  </a:ext>
                </a:extLst>
              </p:cNvPr>
              <p:cNvSpPr txBox="1"/>
              <p:nvPr/>
            </p:nvSpPr>
            <p:spPr>
              <a:xfrm>
                <a:off x="7472237" y="3711726"/>
                <a:ext cx="1360637" cy="4222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 anchor="b">
                <a:spAutoFit/>
              </a:bodyPr>
              <a:lstStyle/>
              <a:p>
                <a:pPr>
                  <a:spcAft>
                    <a:spcPts val="600"/>
                  </a:spcAft>
                </a:pPr>
                <a:endParaRPr lang="en-US" sz="700">
                  <a:solidFill>
                    <a:schemeClr val="tx1"/>
                  </a:solidFill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sz="700">
                    <a:solidFill>
                      <a:schemeClr val="tx1"/>
                    </a:solidFill>
                  </a:rPr>
                  <a:t>Send 15 emails and sell</a:t>
                </a: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0BC2B31-4394-4043-8CD8-28698AF73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03532" y="2216764"/>
              <a:ext cx="1225891" cy="152827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Picture 11" descr="Screen Shot 2016-07-10 at 4.23.34 PM.png">
            <a:extLst>
              <a:ext uri="{FF2B5EF4-FFF2-40B4-BE49-F238E27FC236}">
                <a16:creationId xmlns:a16="http://schemas.microsoft.com/office/drawing/2014/main" id="{76D32354-15C9-3A46-9556-9430274DAE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768938" y="3754539"/>
            <a:ext cx="3023622" cy="27968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D89560-0E59-D640-BC86-CEB1075B06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1389" y="2180610"/>
            <a:ext cx="1258034" cy="15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35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838200"/>
            <a:ext cx="3284579" cy="984885"/>
          </a:xfrm>
          <a:prstGeom prst="rect">
            <a:avLst/>
          </a:prstGeom>
          <a:solidFill>
            <a:schemeClr val="accent2"/>
          </a:solidFill>
          <a:ln w="190500" cap="sq" cmpd="thinThick">
            <a:solidFill>
              <a:schemeClr val="accent2"/>
            </a:solidFill>
            <a:miter lim="800000"/>
          </a:ln>
        </p:spPr>
        <p:txBody>
          <a:bodyPr wrap="square" anchor="ctr">
            <a:normAutofit/>
          </a:bodyPr>
          <a:lstStyle/>
          <a:p>
            <a:r>
              <a:rPr lang="en-US" sz="2200">
                <a:solidFill>
                  <a:srgbClr val="FFFFFF"/>
                </a:solidFill>
                <a:latin typeface="Trefoil Sans SemiBold" pitchFamily="50" charset="0"/>
              </a:rPr>
              <a:t>Promoting Her Campaign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5343" y="2133600"/>
            <a:ext cx="3612294" cy="4503630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Trefoil Sans" pitchFamily="50" charset="0"/>
              </a:rPr>
              <a:t>Girls share their online storefront link with family and friends by sending emails or sharing on social media</a:t>
            </a:r>
          </a:p>
          <a:p>
            <a:pPr marL="571500" lvl="2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Trefoil Sans" pitchFamily="50" charset="0"/>
              </a:rPr>
              <a:t>27% of online sales come from social media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Trefoil Sans" pitchFamily="50" charset="0"/>
              </a:rPr>
              <a:t>Girls also have business cards preprinted with their storefront code</a:t>
            </a:r>
          </a:p>
          <a:p>
            <a:pPr lvl="1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Trefoil Sans" pitchFamily="50" charset="0"/>
              </a:rPr>
              <a:t>Take a picture of the business card and text family and friends. 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Trefoil Sans" pitchFamily="50" charset="0"/>
              </a:rPr>
              <a:t>Easier for returning girls with customer email addresses saved year over year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Trefoil Sans" pitchFamily="50" charset="0"/>
              </a:rPr>
              <a:t>Option to include last name so friends and family know who is sending the email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Trefoil Sans" pitchFamily="50" charset="0"/>
              </a:rPr>
              <a:t>Simplicity of one click renewals for customers previously purchasing magazines</a:t>
            </a:r>
          </a:p>
          <a:p>
            <a:pPr marL="571500" lvl="1" indent="-34290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1500">
              <a:solidFill>
                <a:schemeClr val="tx1">
                  <a:lumMod val="75000"/>
                  <a:lumOff val="25000"/>
                </a:schemeClr>
              </a:solidFill>
              <a:latin typeface="Trefoil Sans" pitchFamily="50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15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 descr="Screen Shot 2016-07-10 at 4.24.39 PM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18540" y="381000"/>
            <a:ext cx="3860119" cy="37636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90AA4B0-6505-A741-82F5-5EE8F0B78505}"/>
              </a:ext>
            </a:extLst>
          </p:cNvPr>
          <p:cNvGrpSpPr/>
          <p:nvPr/>
        </p:nvGrpSpPr>
        <p:grpSpPr>
          <a:xfrm>
            <a:off x="1295400" y="3407664"/>
            <a:ext cx="3429993" cy="2872619"/>
            <a:chOff x="350379" y="1254542"/>
            <a:chExt cx="2160270" cy="1809226"/>
          </a:xfrm>
        </p:grpSpPr>
        <p:pic>
          <p:nvPicPr>
            <p:cNvPr id="5" name="Picture 4" descr="Screen Shot 2016-07-10 at 4.25.56 PM.png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350379" y="1254542"/>
              <a:ext cx="2160270" cy="180922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5C8664E-179A-414B-A145-58DF338CEB0C}"/>
                </a:ext>
              </a:extLst>
            </p:cNvPr>
            <p:cNvSpPr/>
            <p:nvPr/>
          </p:nvSpPr>
          <p:spPr bwMode="auto">
            <a:xfrm>
              <a:off x="439914" y="2284645"/>
              <a:ext cx="1981200" cy="38100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45719" tIns="45719" rIns="45719" bIns="45719" numCol="1" rtlCol="0" anchor="t" anchorCtr="0" compatLnSpc="1">
              <a:prstTxWarp prst="textNoShape">
                <a:avLst/>
              </a:prstTxWarp>
            </a:bodyPr>
            <a:lstStyle/>
            <a:p>
              <a:pPr marL="457200" marR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5700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0F5F962-550D-4C27-8AE6-6B2AF4C34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17909" y="321731"/>
            <a:ext cx="1583487" cy="206586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A484D8-F94E-1A42-A073-8B775A0C2F39}"/>
              </a:ext>
            </a:extLst>
          </p:cNvPr>
          <p:cNvSpPr/>
          <p:nvPr/>
        </p:nvSpPr>
        <p:spPr>
          <a:xfrm>
            <a:off x="7203211" y="228600"/>
            <a:ext cx="1698185" cy="23198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C049A3-4E7A-438B-BB28-CCA0844016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554686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1290025"/>
            <a:ext cx="3356919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300" b="1">
                <a:solidFill>
                  <a:srgbClr val="262626"/>
                </a:solidFill>
                <a:latin typeface="Trefoil Sans SemiBold" panose="020B0000000000000000" pitchFamily="34" charset="0"/>
              </a:rPr>
              <a:t>Personalized Patch Shipping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603504" y="2858703"/>
            <a:ext cx="3356919" cy="3042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foil Sans" panose="020B0000000000000000" pitchFamily="34" charset="0"/>
                <a:sym typeface="Helvetica" charset="0"/>
              </a:rPr>
              <a:t>Girl chooses name, nickname or initials for </a:t>
            </a:r>
            <a:r>
              <a:rPr lang="en-US">
                <a:solidFill>
                  <a:srgbClr val="FFFFFF"/>
                </a:solidFill>
                <a:latin typeface="Trefoil Sans" panose="020B0000000000000000" pitchFamily="34" charset="0"/>
                <a:sym typeface="Helvetica" charset="0"/>
              </a:rPr>
              <a:t>her patch</a:t>
            </a:r>
          </a:p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srgbClr val="FFFFFF"/>
                </a:solidFill>
                <a:latin typeface="Trefoil Sans" panose="020B0000000000000000" pitchFamily="34" charset="0"/>
                <a:sym typeface="Helvetica" charset="0"/>
              </a:rPr>
              <a:t>Girl makes selection between two patch backgrounds</a:t>
            </a:r>
          </a:p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srgbClr val="FFFFFF"/>
                </a:solidFill>
                <a:latin typeface="Trefoil Sans" panose="020B0000000000000000" pitchFamily="34" charset="0"/>
                <a:sym typeface="Helvetica" charset="0"/>
              </a:rPr>
              <a:t>Opportunity to provide mailing address after login</a:t>
            </a:r>
          </a:p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srgbClr val="FFFFFF"/>
                </a:solidFill>
                <a:latin typeface="Trefoil Sans" panose="020B0000000000000000" pitchFamily="34" charset="0"/>
                <a:sym typeface="Helvetica" charset="0"/>
              </a:rPr>
              <a:t>Personalized patches ship directly to girls as earned throughout the program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29EC07-1857-4EE2-9A39-B9A490F20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7152" y="321731"/>
            <a:ext cx="2406059" cy="36748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C511F57-D000-4FA2-833B-F34797D51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17909" y="2548467"/>
            <a:ext cx="1583487" cy="33527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782FABF-08C7-4E28-A113-749EAD6CF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7152" y="4163080"/>
            <a:ext cx="2406059" cy="2374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809543-8C93-B543-B1D8-502E18A45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762000"/>
            <a:ext cx="1905000" cy="23749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C00F511-86CA-D741-8C5C-8C5932CBB622}"/>
              </a:ext>
            </a:extLst>
          </p:cNvPr>
          <p:cNvGrpSpPr/>
          <p:nvPr/>
        </p:nvGrpSpPr>
        <p:grpSpPr>
          <a:xfrm>
            <a:off x="5244474" y="3325851"/>
            <a:ext cx="2958343" cy="3198211"/>
            <a:chOff x="5244474" y="3325851"/>
            <a:chExt cx="2958343" cy="3198211"/>
          </a:xfrm>
        </p:grpSpPr>
        <p:pic>
          <p:nvPicPr>
            <p:cNvPr id="6" name="Picture 5" descr="PatchConfiguratorSpaceSuitwShoe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4474" y="3325851"/>
              <a:ext cx="2958343" cy="319821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1C85576-0183-EF45-BDBC-26F4D538E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00" y="4110931"/>
              <a:ext cx="760628" cy="94825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0336B904-7F78-5640-A1D2-0A2765289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232" y="762000"/>
            <a:ext cx="1947478" cy="23671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36937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3" y="964692"/>
            <a:ext cx="3659926" cy="1188720"/>
          </a:xfrm>
          <a:solidFill>
            <a:schemeClr val="tx1">
              <a:alpha val="15000"/>
            </a:scheme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2300">
                <a:solidFill>
                  <a:schemeClr val="bg1"/>
                </a:solidFill>
                <a:latin typeface="Trefoil Sans SemiBold" pitchFamily="50" charset="0"/>
              </a:rPr>
              <a:t>Girl’s Campaign HQ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504" y="2286000"/>
            <a:ext cx="3659925" cy="4114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bg1"/>
                </a:solidFill>
                <a:latin typeface="Trefoil Sans" pitchFamily="50" charset="0"/>
              </a:rPr>
              <a:t>Navigation tools for all aspects of the program</a:t>
            </a:r>
          </a:p>
          <a:p>
            <a:pPr marL="514350" lvl="1" indent="-28575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>
                <a:solidFill>
                  <a:schemeClr val="bg1"/>
                </a:solidFill>
                <a:latin typeface="Trefoil Sans" pitchFamily="50" charset="0"/>
              </a:rPr>
              <a:t>Emails/Social Media</a:t>
            </a:r>
          </a:p>
          <a:p>
            <a:pPr marL="514350" lvl="1" indent="-28575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>
                <a:solidFill>
                  <a:schemeClr val="bg1"/>
                </a:solidFill>
                <a:latin typeface="Trefoil Sans" pitchFamily="50" charset="0"/>
              </a:rPr>
              <a:t>Printable business cards with girl’s online store code</a:t>
            </a:r>
          </a:p>
          <a:p>
            <a:pPr marL="514350" lvl="1" indent="-28575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>
                <a:solidFill>
                  <a:schemeClr val="bg1"/>
                </a:solidFill>
                <a:latin typeface="Trefoil Sans" pitchFamily="50" charset="0"/>
              </a:rPr>
              <a:t>Manage paper orders (nut card sales entry)</a:t>
            </a:r>
          </a:p>
          <a:p>
            <a:pPr marL="514350" lvl="1" indent="-28575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>
                <a:solidFill>
                  <a:schemeClr val="bg1"/>
                </a:solidFill>
                <a:latin typeface="Trefoil Sans" pitchFamily="50" charset="0"/>
              </a:rPr>
              <a:t>Rewards earned and actions need to receive rewards</a:t>
            </a:r>
          </a:p>
          <a:p>
            <a:pPr marL="514350" lvl="1" indent="-28575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800">
                <a:solidFill>
                  <a:schemeClr val="bg1"/>
                </a:solidFill>
                <a:latin typeface="Trefoil Sans" pitchFamily="50" charset="0"/>
              </a:rPr>
              <a:t>Reports</a:t>
            </a:r>
          </a:p>
          <a:p>
            <a:pPr marL="514350" lvl="1" indent="-28575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1400">
              <a:latin typeface="Trefoil Sans" pitchFamily="50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3FB8093-884E-4F18-84C0-FF1D792E6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0" y="-2"/>
            <a:ext cx="4572000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91F20F6-8EDB-4415-A526-F9CEF2FBD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6617" y="479893"/>
            <a:ext cx="3842766" cy="5458969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D9BCFE-C459-42F0-AE52-838E281E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7516" y="644485"/>
            <a:ext cx="3567668" cy="51297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6-07-10 at 4.27.2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7" t="-1711" r="6228" b="7683"/>
          <a:stretch/>
        </p:blipFill>
        <p:spPr>
          <a:xfrm>
            <a:off x="5193184" y="2405125"/>
            <a:ext cx="3329632" cy="32117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creen Shot 2016-07-10 at 4.28.25 PM.png">
            <a:extLst>
              <a:ext uri="{FF2B5EF4-FFF2-40B4-BE49-F238E27FC236}">
                <a16:creationId xmlns:a16="http://schemas.microsoft.com/office/drawing/2014/main" id="{DDC94BF6-3D7B-D645-A37C-31007C7934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5" r="8269"/>
          <a:stretch/>
        </p:blipFill>
        <p:spPr>
          <a:xfrm>
            <a:off x="6920608" y="838200"/>
            <a:ext cx="1613792" cy="13579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1444F0-070B-F84E-BCDD-03F7DFB32D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13" r="19178"/>
          <a:stretch/>
        </p:blipFill>
        <p:spPr>
          <a:xfrm>
            <a:off x="5230552" y="838200"/>
            <a:ext cx="1565857" cy="134585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301848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964692"/>
            <a:ext cx="5578152" cy="1188720"/>
          </a:xfrm>
          <a:solidFill>
            <a:schemeClr val="tx1">
              <a:alpha val="15000"/>
            </a:schemeClr>
          </a:solidFill>
          <a:ln>
            <a:solidFill>
              <a:schemeClr val="bg1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refoil Sans SemiBold" panose="020B0000000000000000" pitchFamily="34" charset="0"/>
              </a:rPr>
              <a:t>Avatar’s Room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20090" y="2686741"/>
            <a:ext cx="5578152" cy="3409259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foil Sans" panose="020B0000000000000000" pitchFamily="34" charset="0"/>
                <a:sym typeface="Helvetica" charset="0"/>
              </a:rPr>
              <a:t>Girls can earn virtual rewards</a:t>
            </a:r>
            <a:r>
              <a:rPr kumimoji="0" lang="en-US" sz="2000" b="0" i="0" u="none" strike="noStrike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foil Sans" panose="020B0000000000000000" pitchFamily="34" charset="0"/>
                <a:sym typeface="Helvetica" charset="0"/>
              </a:rPr>
              <a:t> for their avatars by completing actions within M2OS</a:t>
            </a: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aseline="0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  <a:t>Girls</a:t>
            </a:r>
            <a:r>
              <a:rPr lang="en-US" sz="2000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  <a:t> revisit their room an average of </a:t>
            </a:r>
            <a:r>
              <a:rPr lang="en-US" sz="2000" b="1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  <a:t>4 times </a:t>
            </a:r>
            <a:r>
              <a:rPr lang="en-US" sz="2000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  <a:t>during the program</a:t>
            </a:r>
          </a:p>
          <a:p>
            <a:pPr marL="3429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foil Sans" panose="020B0000000000000000" pitchFamily="34" charset="0"/>
                <a:sym typeface="Helvetica" charset="0"/>
              </a:rPr>
              <a:t>View</a:t>
            </a:r>
            <a:r>
              <a:rPr kumimoji="0" lang="en-US" sz="2000" b="0" i="0" u="none" strike="noStrike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foil Sans" panose="020B0000000000000000" pitchFamily="34" charset="0"/>
                <a:sym typeface="Helvetica" charset="0"/>
              </a:rPr>
              <a:t> virtual rewards earned and </a:t>
            </a:r>
            <a:r>
              <a:rPr kumimoji="0" lang="en-US" sz="2000" b="1" i="0" u="none" strike="noStrike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foil Sans" panose="020B0000000000000000" pitchFamily="34" charset="0"/>
                <a:sym typeface="Helvetica" charset="0"/>
              </a:rPr>
              <a:t>troop photo</a:t>
            </a:r>
            <a:endParaRPr kumimoji="0" lang="en-US" sz="2000" b="1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foil Sans" panose="020B0000000000000000" pitchFamily="34" charset="0"/>
              <a:sym typeface="Helvetica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AF6400-920F-405B-BC18-2ACF19A77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0682" y="-2"/>
            <a:ext cx="2463317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0FD0EC-EE81-40AC-A8D8-5169A8BBD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3639" y="484632"/>
            <a:ext cx="1732943" cy="175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BA51BF-41BD-41E8-B524-50C92D978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061" y="637054"/>
            <a:ext cx="1908098" cy="1445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612C73D-51AA-4E86-8424-C10330BDA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3639" y="2395728"/>
            <a:ext cx="1732943" cy="175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Shot 2016-07-10 at 4.32.5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t="5660" r="6154" b="1887"/>
          <a:stretch/>
        </p:blipFill>
        <p:spPr>
          <a:xfrm>
            <a:off x="6970456" y="2624538"/>
            <a:ext cx="1918168" cy="1353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D012B1D-1204-409E-ACB6-FDCFB8B4E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3639" y="4311381"/>
            <a:ext cx="1732943" cy="17502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E898D09-48CD-BB44-BDBD-FF12F3123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8" t="8615" r="19422" b="26317"/>
          <a:stretch/>
        </p:blipFill>
        <p:spPr bwMode="auto">
          <a:xfrm>
            <a:off x="6946379" y="4687132"/>
            <a:ext cx="1947462" cy="998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A picture containing room&#10;&#10;Description generated with very high confidence">
            <a:extLst>
              <a:ext uri="{FF2B5EF4-FFF2-40B4-BE49-F238E27FC236}">
                <a16:creationId xmlns:a16="http://schemas.microsoft.com/office/drawing/2014/main" id="{401CD381-8134-4E81-ADFF-E55664D979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0456" y="638686"/>
            <a:ext cx="1913604" cy="1432643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91003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3867FA9-F34E-4C6A-9418-227749D18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554686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583393-B799-FB42-BAE4-D99889AD5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990600"/>
            <a:ext cx="3356919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000" b="1">
                <a:solidFill>
                  <a:srgbClr val="262626"/>
                </a:solidFill>
                <a:latin typeface="Trefoil Sans SemiBold" panose="020B0000000000000000" pitchFamily="34" charset="0"/>
              </a:rPr>
              <a:t>2020-21 Fall &amp; Girl Scout Cookie Crossover Patch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81000" y="2590801"/>
            <a:ext cx="3810000" cy="3810000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aseline="0" dirty="0">
                <a:solidFill>
                  <a:srgbClr val="FFFFFF"/>
                </a:solidFill>
                <a:latin typeface="Trefoil Sans" panose="020B0000000000000000" pitchFamily="34" charset="0"/>
                <a:sym typeface="Helvetica" charset="0"/>
              </a:rPr>
              <a:t>As a Girl Scout member, girls work</a:t>
            </a:r>
            <a:r>
              <a:rPr lang="en-US" sz="1600" dirty="0">
                <a:solidFill>
                  <a:srgbClr val="FFFFFF"/>
                </a:solidFill>
                <a:latin typeface="Trefoil Sans" panose="020B0000000000000000" pitchFamily="34" charset="0"/>
                <a:sym typeface="Helvetica" charset="0"/>
              </a:rPr>
              <a:t> to create change and to become dynamic leaders</a:t>
            </a:r>
          </a:p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foil Sans" panose="020B0000000000000000" pitchFamily="34" charset="0"/>
                <a:sym typeface="Helvetica" charset="0"/>
              </a:rPr>
              <a:t>To earn this crossover patch, girls must:</a:t>
            </a:r>
            <a:endParaRPr kumimoji="0" lang="en-US" sz="1600" b="0" i="0" u="none" strike="noStrike" cap="none" spc="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foil Sans" panose="020B0000000000000000" pitchFamily="34" charset="0"/>
              <a:sym typeface="Helvetica" charset="0"/>
            </a:endParaRPr>
          </a:p>
          <a:p>
            <a:pPr marL="800100" lvl="1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  <a:latin typeface="Trefoil Sans"/>
                <a:sym typeface="Helvetica" charset="0"/>
              </a:rPr>
              <a:t>Participate in the 2020 Fall Product Program by creating an avatar and sending 15+ emails</a:t>
            </a:r>
            <a:endParaRPr lang="en-US" sz="1600" dirty="0">
              <a:solidFill>
                <a:srgbClr val="FFFFFF"/>
              </a:solidFill>
              <a:latin typeface="Trefoil Sans"/>
            </a:endParaRPr>
          </a:p>
          <a:p>
            <a:pPr marL="800100" lvl="1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FFFFFF"/>
                </a:solidFill>
                <a:latin typeface="Trefoil Sans"/>
                <a:sym typeface="Helvetica" charset="0"/>
              </a:rPr>
              <a:t>Sell 250+ packages of cookies and send 15+ emails during the 2021 Cookie Program</a:t>
            </a:r>
            <a:endParaRPr lang="en-US" sz="1600" dirty="0">
              <a:solidFill>
                <a:srgbClr val="FFFFFF"/>
              </a:solidFill>
              <a:latin typeface="Trefoil Sans"/>
            </a:endParaRPr>
          </a:p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00" b="1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Helvetica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06870B-1C8C-4F56-BE6F-32C120A25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9774" y="640080"/>
            <a:ext cx="3614166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846419-992A-4596-AD2F-FC827020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8189" y="806357"/>
            <a:ext cx="3383450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ED159519-E8AB-4066-AA0F-1B452AD992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599" y="1733365"/>
            <a:ext cx="1848035" cy="184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2B6CFDB-DF7D-4D4B-89CE-971F2D0B1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285" y="1102870"/>
            <a:ext cx="3947556" cy="479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5622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419600" y="685800"/>
            <a:ext cx="4038600" cy="765175"/>
          </a:xfrm>
          <a:solidFill>
            <a:schemeClr val="tx1">
              <a:alpha val="15000"/>
            </a:scheme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Trefoil Sans SemiBold" pitchFamily="50" charset="0"/>
              </a:rPr>
              <a:t>Customer Emails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4294967295"/>
          </p:nvPr>
        </p:nvSpPr>
        <p:spPr>
          <a:xfrm>
            <a:off x="4503737" y="1681163"/>
            <a:ext cx="3870325" cy="1517650"/>
          </a:xfrm>
        </p:spPr>
        <p:txBody>
          <a:bodyPr lIns="0" tIns="0" rIns="0" bIns="0" anchor="ctr" anchorCtr="1"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Trefoil Sans" pitchFamily="50" charset="0"/>
              </a:rPr>
              <a:t>Family and friends receive emails with links to shop for magazines and nuts/chocolates and can hear the special message recorded by their favorite Girl Scout</a:t>
            </a:r>
          </a:p>
        </p:txBody>
      </p:sp>
      <p:pic>
        <p:nvPicPr>
          <p:cNvPr id="7" name="Picture 6" descr="Customer Emai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18" y="323501"/>
            <a:ext cx="3443106" cy="5448999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Customer Me2 Mess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244" y="3581400"/>
            <a:ext cx="3185872" cy="2839743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Left Arrow 8">
            <a:extLst>
              <a:ext uri="{FF2B5EF4-FFF2-40B4-BE49-F238E27FC236}">
                <a16:creationId xmlns:a16="http://schemas.microsoft.com/office/drawing/2014/main" id="{9427095A-7213-6149-9F1D-590F988C26FA}"/>
              </a:ext>
            </a:extLst>
          </p:cNvPr>
          <p:cNvSpPr/>
          <p:nvPr/>
        </p:nvSpPr>
        <p:spPr>
          <a:xfrm rot="11685063">
            <a:off x="2988819" y="4252368"/>
            <a:ext cx="2262987" cy="660670"/>
          </a:xfrm>
          <a:prstGeom prst="leftArrow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0278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1248"/>
            <a:ext cx="7024744" cy="765199"/>
          </a:xfrm>
          <a:solidFill>
            <a:schemeClr val="tx1">
              <a:alpha val="15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b="0">
                <a:solidFill>
                  <a:schemeClr val="bg1"/>
                </a:solidFill>
                <a:latin typeface="Trefoil Sans SemiBold" pitchFamily="50" charset="0"/>
              </a:rPr>
              <a:t>Online Storefronts</a:t>
            </a:r>
          </a:p>
        </p:txBody>
      </p:sp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8219F2D-D70E-8F46-80EB-F01F1A395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261" y="2920790"/>
            <a:ext cx="4673600" cy="35985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33" y="1219200"/>
            <a:ext cx="4399839" cy="38836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Oval Callout 7"/>
          <p:cNvSpPr/>
          <p:nvPr/>
        </p:nvSpPr>
        <p:spPr>
          <a:xfrm>
            <a:off x="4909372" y="1275096"/>
            <a:ext cx="2901378" cy="2006391"/>
          </a:xfrm>
          <a:prstGeom prst="wedgeEllipseCallout">
            <a:avLst>
              <a:gd name="adj1" fmla="val -83965"/>
              <a:gd name="adj2" fmla="val 4314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refoil Sans"/>
              </a:rPr>
              <a:t>Magazine selections include all Time, Inc titles, Reader’s Digest and more! </a:t>
            </a:r>
            <a:endParaRPr lang="en-US">
              <a:solidFill>
                <a:schemeClr val="tx1"/>
              </a:solidFill>
              <a:latin typeface="Trefoil San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929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BF87D26-0C0D-4589-BBBA-F72887140FB6}"/>
              </a:ext>
            </a:extLst>
          </p:cNvPr>
          <p:cNvSpPr txBox="1">
            <a:spLocks/>
          </p:cNvSpPr>
          <p:nvPr/>
        </p:nvSpPr>
        <p:spPr bwMode="black">
          <a:xfrm>
            <a:off x="228600" y="152400"/>
            <a:ext cx="8686800" cy="1447800"/>
          </a:xfrm>
          <a:prstGeom prst="rect">
            <a:avLst/>
          </a:prstGeom>
          <a:solidFill>
            <a:srgbClr val="92D050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MAGAZINES</a:t>
            </a:r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800" b="1">
                <a:solidFill>
                  <a:srgbClr val="2E62B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>
              <a:solidFill>
                <a:srgbClr val="2E62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594506-1D43-4709-9FE7-FFE25EEDFE8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51" y="1684115"/>
            <a:ext cx="1396365" cy="217170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448B6C-9E4F-470B-95FB-94D2E4BA853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201" y="2445516"/>
            <a:ext cx="1499870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7A318A-29C5-4C53-AC18-D5E8A2E2F03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96351" y="3449215"/>
            <a:ext cx="1543050" cy="20574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B12EBCA-C814-412E-907E-9C328FFD4E6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039401" y="4204538"/>
            <a:ext cx="1499870" cy="21730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64CBCE-40C2-4198-986E-11072911BE36}"/>
              </a:ext>
            </a:extLst>
          </p:cNvPr>
          <p:cNvSpPr txBox="1"/>
          <p:nvPr/>
        </p:nvSpPr>
        <p:spPr>
          <a:xfrm>
            <a:off x="3910775" y="1684115"/>
            <a:ext cx="4928425" cy="59400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to Order online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 with credit card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Subscription starts quicker than paper ordering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for gift giving!</a:t>
            </a:r>
          </a:p>
          <a:p>
            <a:pPr lvl="2"/>
            <a:endParaRPr 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Reminder:  Girls can leave their business cards with customers that they did not email- that unique code allows girls to receive credit!</a:t>
            </a:r>
          </a:p>
          <a:p>
            <a:endParaRPr lang="en-US" sz="2400" b="1" i="1">
              <a:solidFill>
                <a:schemeClr val="bg1"/>
              </a:solidFill>
            </a:endParaRP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886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A3867FA9-F34E-4C6A-9418-227749D18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554686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472" y="1252240"/>
            <a:ext cx="3583629" cy="1198166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 sz="2400" b="0">
                <a:solidFill>
                  <a:srgbClr val="262626"/>
                </a:solidFill>
                <a:latin typeface="Trefoil Sans SemiBold" pitchFamily="50" charset="0"/>
              </a:rPr>
              <a:t>Online Nuts/Chocolates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504" y="2858703"/>
            <a:ext cx="3356919" cy="304254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FFFFFF"/>
                </a:solidFill>
                <a:latin typeface="Trefoil Sans" pitchFamily="2" charset="77"/>
              </a:rPr>
              <a:t>Customers have the option to choose girl delivered or direct ship</a:t>
            </a:r>
          </a:p>
          <a:p>
            <a:pPr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FFFFFF"/>
                </a:solidFill>
                <a:latin typeface="Trefoil Sans" pitchFamily="2" charset="77"/>
              </a:rPr>
              <a:t>Customers pay for all products online at the time of checkout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2706870B-1C8C-4F56-BE6F-32C120A25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9774" y="640080"/>
            <a:ext cx="3614166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D9846419-992A-4596-AD2F-FC827020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8189" y="806357"/>
            <a:ext cx="3383450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81A6DB3-0605-C044-BEC2-F1D4DD289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769" y="2105625"/>
            <a:ext cx="5049773" cy="264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151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07DEE846-F309-486B-BF1F-11F30A3A1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4900"/>
            <a:ext cx="9144000" cy="1943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0" name="Rectangle 149">
            <a:extLst>
              <a:ext uri="{FF2B5EF4-FFF2-40B4-BE49-F238E27FC236}">
                <a16:creationId xmlns:a16="http://schemas.microsoft.com/office/drawing/2014/main" id="{6960CB91-9184-43BF-AE7D-1ABBC7AE20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4918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3352" y="4325791"/>
            <a:ext cx="5797296" cy="1188720"/>
          </a:xfrm>
          <a:prstGeom prst="ellipse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wrap="none" lIns="0" tIns="0" rIns="0" bIns="0" rtlCol="0">
            <a:normAutofit/>
          </a:bodyPr>
          <a:lstStyle/>
          <a:p>
            <a:r>
              <a:rPr lang="en-US" sz="2800" b="1">
                <a:solidFill>
                  <a:srgbClr val="262626"/>
                </a:solidFill>
                <a:latin typeface="Trefoil Sans SemiBold" panose="020B0000000000000000" pitchFamily="34" charset="0"/>
                <a:sym typeface="Tahoma" charset="0"/>
              </a:rPr>
              <a:t>Bravely Be YOU!</a:t>
            </a:r>
            <a:endParaRPr lang="en-US" sz="2800" b="1">
              <a:solidFill>
                <a:srgbClr val="262626"/>
              </a:solidFill>
              <a:latin typeface="Trefoil Sans SemiBold" panose="020B0000000000000000" pitchFamily="34" charset="0"/>
            </a:endParaRPr>
          </a:p>
        </p:txBody>
      </p:sp>
      <p:sp>
        <p:nvSpPr>
          <p:cNvPr id="4109" name="AutoShape 13"/>
          <p:cNvSpPr>
            <a:spLocks/>
          </p:cNvSpPr>
          <p:nvPr/>
        </p:nvSpPr>
        <p:spPr bwMode="auto">
          <a:xfrm>
            <a:off x="1828800" y="2590800"/>
            <a:ext cx="6045200" cy="533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/>
          <a:lstStyle/>
          <a:p>
            <a:pPr marL="14288">
              <a:lnSpc>
                <a:spcPct val="90000"/>
              </a:lnSpc>
              <a:defRPr/>
            </a:pPr>
            <a:endParaRPr lang="en-US">
              <a:cs typeface="Arial" charset="0"/>
            </a:endParaRPr>
          </a:p>
        </p:txBody>
      </p:sp>
      <p:sp>
        <p:nvSpPr>
          <p:cNvPr id="4111" name="AutoShape 15"/>
          <p:cNvSpPr>
            <a:spLocks/>
          </p:cNvSpPr>
          <p:nvPr/>
        </p:nvSpPr>
        <p:spPr bwMode="auto">
          <a:xfrm>
            <a:off x="2667000" y="3429000"/>
            <a:ext cx="5207000" cy="685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5400" tIns="25400" rIns="25400" bIns="25400"/>
          <a:lstStyle/>
          <a:p>
            <a:pPr marL="14288">
              <a:lnSpc>
                <a:spcPct val="90000"/>
              </a:lnSpc>
              <a:defRPr/>
            </a:pPr>
            <a:endParaRPr lang="en-US">
              <a:cs typeface="Arial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7963A34-71D6-ED46-AF16-CCAC3211B7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4508405"/>
              </p:ext>
            </p:extLst>
          </p:nvPr>
        </p:nvGraphicFramePr>
        <p:xfrm>
          <a:off x="726959" y="567069"/>
          <a:ext cx="7690081" cy="3348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340" y="603504"/>
            <a:ext cx="2749298" cy="1479791"/>
          </a:xfrm>
          <a:solidFill>
            <a:schemeClr val="tx1">
              <a:alpha val="15000"/>
            </a:scheme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refoil Sans SemiBold" pitchFamily="50" charset="0"/>
              </a:rPr>
              <a:t>Entering </a:t>
            </a:r>
            <a:br>
              <a:rPr lang="en-US" sz="2000">
                <a:solidFill>
                  <a:schemeClr val="bg1"/>
                </a:solidFill>
                <a:latin typeface="Trefoil Sans SemiBold" pitchFamily="50" charset="0"/>
              </a:rPr>
            </a:br>
            <a:r>
              <a:rPr lang="en-US" sz="2000">
                <a:solidFill>
                  <a:schemeClr val="bg1"/>
                </a:solidFill>
                <a:latin typeface="Trefoil Sans SemiBold" pitchFamily="50" charset="0"/>
              </a:rPr>
              <a:t>In-Person Nut Order Card Items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340" y="2286000"/>
            <a:ext cx="2749298" cy="3962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bg1"/>
                </a:solidFill>
                <a:latin typeface="Trefoil Sans" pitchFamily="50" charset="0"/>
              </a:rPr>
              <a:t>Parents/girls enter the total of each item using the nut order card into the M2OS system prior to the end of the program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bg1"/>
                </a:solidFill>
                <a:latin typeface="Trefoil Sans" pitchFamily="50" charset="0"/>
              </a:rPr>
              <a:t>Nut order card totals will be tabulated and added to all online sales totals in reports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bg1"/>
                </a:solidFill>
                <a:latin typeface="Trefoil Sans" pitchFamily="50" charset="0"/>
              </a:rPr>
              <a:t>All in-person nut orders must be entered into M2OS system to be processed</a:t>
            </a:r>
          </a:p>
        </p:txBody>
      </p:sp>
      <p:pic>
        <p:nvPicPr>
          <p:cNvPr id="5" name="Picture 4" descr="Screen Shot 2017-08-02 at 10.50.19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9" r="30274" b="1"/>
          <a:stretch/>
        </p:blipFill>
        <p:spPr>
          <a:xfrm>
            <a:off x="3490722" y="10"/>
            <a:ext cx="5653278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962DCD3-05C6-B84D-B12C-FA0343A3F9C2}"/>
              </a:ext>
            </a:extLst>
          </p:cNvPr>
          <p:cNvSpPr/>
          <p:nvPr/>
        </p:nvSpPr>
        <p:spPr>
          <a:xfrm>
            <a:off x="4572000" y="2362200"/>
            <a:ext cx="10668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769DB73-9C4C-7B4D-820E-598AC0E2E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188" y="1111863"/>
            <a:ext cx="5618898" cy="463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10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7FD5657-FDD5-441F-B083-B501AD13C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313" y="-2"/>
            <a:ext cx="4554687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2817" y="1290025"/>
            <a:ext cx="3356919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 b="0">
                <a:solidFill>
                  <a:srgbClr val="262626"/>
                </a:solidFill>
                <a:latin typeface="Trefoil Sans SemiBold" pitchFamily="50" charset="0"/>
              </a:rPr>
              <a:t>Reports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8E8DF4-D013-4BA0-9F1E-49D65020D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2724" y="640080"/>
            <a:ext cx="3614166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381F15-B2D8-45A2-A3B2-1F556B390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82" y="806357"/>
            <a:ext cx="3383450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4BB320-411D-4E4C-AAD4-89CA4D05E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9" r="3760" b="-2"/>
          <a:stretch/>
        </p:blipFill>
        <p:spPr>
          <a:xfrm>
            <a:off x="152400" y="865546"/>
            <a:ext cx="4554686" cy="50018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2817" y="2858703"/>
            <a:ext cx="3356919" cy="304254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FFFFFF"/>
                </a:solidFill>
                <a:latin typeface="Trefoil Sans" pitchFamily="50" charset="0"/>
              </a:rPr>
              <a:t>Reports broken out by sales categories</a:t>
            </a:r>
          </a:p>
          <a:p>
            <a:pPr>
              <a:spcAft>
                <a:spcPts val="600"/>
              </a:spcAft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FFFFFF"/>
                </a:solidFill>
                <a:latin typeface="Trefoil Sans" pitchFamily="50" charset="0"/>
              </a:rPr>
              <a:t>View all girl delivered items sold online by customer to see which products to deliver</a:t>
            </a:r>
          </a:p>
          <a:p>
            <a:pPr>
              <a:spcAft>
                <a:spcPts val="600"/>
              </a:spcAft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FFFFFF"/>
                </a:solidFill>
                <a:latin typeface="Trefoil Sans" pitchFamily="50" charset="0"/>
              </a:rPr>
              <a:t>Report emailed to parents at end of program</a:t>
            </a:r>
          </a:p>
        </p:txBody>
      </p:sp>
    </p:spTree>
    <p:extLst>
      <p:ext uri="{BB962C8B-B14F-4D97-AF65-F5344CB8AC3E}">
        <p14:creationId xmlns:p14="http://schemas.microsoft.com/office/powerpoint/2010/main" val="41812032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165040EF-32B8-46F3-823C-6BA3A49A77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2" y="0"/>
            <a:ext cx="3493008" cy="68580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ontent Placeholder 4"/>
          <p:cNvSpPr txBox="1">
            <a:spLocks/>
          </p:cNvSpPr>
          <p:nvPr/>
        </p:nvSpPr>
        <p:spPr>
          <a:xfrm>
            <a:off x="2750875" y="2077259"/>
            <a:ext cx="3810000" cy="60816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400" kern="0">
                <a:solidFill>
                  <a:schemeClr val="bg1"/>
                </a:solidFill>
                <a:latin typeface="Trefoil Sans" pitchFamily="50" charset="0"/>
                <a:ea typeface="Avenir Book" charset="0"/>
                <a:cs typeface="Avenir Book" charset="0"/>
                <a:sym typeface="Helvetica" charset="0"/>
              </a:rPr>
              <a:t>Enabling the girl experience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foil Sans" pitchFamily="50" charset="0"/>
              <a:ea typeface="Avenir Book" charset="0"/>
              <a:cs typeface="Avenir Book" charset="0"/>
              <a:sym typeface="Helvetica" charset="0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33714" y="685801"/>
            <a:ext cx="7044323" cy="1219199"/>
          </a:xfrm>
          <a:solidFill>
            <a:srgbClr val="FFFFFF"/>
          </a:solidFill>
          <a:ln>
            <a:solidFill>
              <a:schemeClr val="bg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pPr marL="39688">
              <a:defRPr/>
            </a:pPr>
            <a:r>
              <a:rPr lang="en-US" sz="3200" b="1">
                <a:solidFill>
                  <a:srgbClr val="262626"/>
                </a:solidFill>
                <a:latin typeface="Trefoil Sans SemiBold" panose="020B0000000000000000" pitchFamily="34" charset="0"/>
                <a:sym typeface="Tahoma" charset="0"/>
              </a:rPr>
              <a:t>Volunteer Level Access</a:t>
            </a:r>
            <a:endParaRPr lang="en-US" sz="3200" b="1">
              <a:solidFill>
                <a:srgbClr val="262626"/>
              </a:solidFill>
              <a:latin typeface="Trefoil Sans SemiBold" panose="020B0000000000000000" pitchFamily="34" charset="0"/>
            </a:endParaRPr>
          </a:p>
        </p:txBody>
      </p:sp>
      <p:pic>
        <p:nvPicPr>
          <p:cNvPr id="4100" name="Picture 4" descr="imag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95298" y="6118813"/>
            <a:ext cx="1474366" cy="4754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" name="Picture 17" descr="A drawing of a person&#10;&#10;Description automatically generated">
            <a:extLst>
              <a:ext uri="{FF2B5EF4-FFF2-40B4-BE49-F238E27FC236}">
                <a16:creationId xmlns:a16="http://schemas.microsoft.com/office/drawing/2014/main" id="{05D47340-9F66-A945-86BC-A19F17FBF6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98" t="5395" r="10235" b="5044"/>
          <a:stretch/>
        </p:blipFill>
        <p:spPr>
          <a:xfrm>
            <a:off x="3886200" y="2857678"/>
            <a:ext cx="1092881" cy="2826897"/>
          </a:xfrm>
          <a:prstGeom prst="rect">
            <a:avLst/>
          </a:prstGeom>
        </p:spPr>
      </p:pic>
      <p:pic>
        <p:nvPicPr>
          <p:cNvPr id="21" name="Picture 20" descr="Screen Shot 2016-07-27 at 2.58.27 PM.png">
            <a:extLst>
              <a:ext uri="{FF2B5EF4-FFF2-40B4-BE49-F238E27FC236}">
                <a16:creationId xmlns:a16="http://schemas.microsoft.com/office/drawing/2014/main" id="{2FC0AA21-E0EB-544E-AF94-7118C908C57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5756" y="2883207"/>
            <a:ext cx="1039790" cy="2797095"/>
          </a:xfrm>
          <a:prstGeom prst="rect">
            <a:avLst/>
          </a:prstGeom>
        </p:spPr>
      </p:pic>
      <p:pic>
        <p:nvPicPr>
          <p:cNvPr id="22" name="Picture 2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12C47364-CFC0-0442-B32D-F030A681FD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02" r="11425"/>
          <a:stretch/>
        </p:blipFill>
        <p:spPr>
          <a:xfrm>
            <a:off x="4979081" y="2848176"/>
            <a:ext cx="929949" cy="2867158"/>
          </a:xfrm>
          <a:prstGeom prst="rect">
            <a:avLst/>
          </a:prstGeom>
        </p:spPr>
      </p:pic>
      <p:pic>
        <p:nvPicPr>
          <p:cNvPr id="25" name="Picture 24" descr="A drawing of a face&#10;&#10;Description automatically generated">
            <a:extLst>
              <a:ext uri="{FF2B5EF4-FFF2-40B4-BE49-F238E27FC236}">
                <a16:creationId xmlns:a16="http://schemas.microsoft.com/office/drawing/2014/main" id="{36175E36-FDC7-FA4D-8AA6-01895A0E5E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3276" y="3039081"/>
            <a:ext cx="1099005" cy="2669011"/>
          </a:xfrm>
          <a:prstGeom prst="rect">
            <a:avLst/>
          </a:prstGeom>
        </p:spPr>
      </p:pic>
      <p:pic>
        <p:nvPicPr>
          <p:cNvPr id="29" name="Picture 28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9B4EDB83-6E40-8E4E-AC30-1E621C7C9F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8681" y="2781478"/>
            <a:ext cx="1109077" cy="2926209"/>
          </a:xfrm>
          <a:prstGeom prst="rect">
            <a:avLst/>
          </a:prstGeom>
        </p:spPr>
      </p:pic>
      <p:pic>
        <p:nvPicPr>
          <p:cNvPr id="36" name="Picture 35" descr="Screen Shot 2016-07-27 at 3.00.07 PM.png">
            <a:extLst>
              <a:ext uri="{FF2B5EF4-FFF2-40B4-BE49-F238E27FC236}">
                <a16:creationId xmlns:a16="http://schemas.microsoft.com/office/drawing/2014/main" id="{2A8F0353-CAA8-4F46-ACF7-250C705A32A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877" y="3072361"/>
            <a:ext cx="1126476" cy="2602449"/>
          </a:xfrm>
          <a:prstGeom prst="rect">
            <a:avLst/>
          </a:prstGeom>
        </p:spPr>
      </p:pic>
      <p:pic>
        <p:nvPicPr>
          <p:cNvPr id="20" name="Picture 1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A0450FD-FE41-4B45-B165-8D9E3CC37E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800" y="2784494"/>
            <a:ext cx="1243837" cy="289580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28591" y="964692"/>
            <a:ext cx="3595319" cy="1188720"/>
          </a:xfrm>
          <a:solidFill>
            <a:srgbClr val="FFFFFF">
              <a:alpha val="15000"/>
            </a:srgbClr>
          </a:solidFill>
          <a:ln>
            <a:solidFill>
              <a:schemeClr val="bg1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refoil Sans SemiBold" panose="020B0000000000000000" pitchFamily="34" charset="0"/>
              </a:rPr>
              <a:t>Welcome to Your Campaign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CE7DC4D-0C0A-4D9A-B522-AB9C7343B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5756B0F-09CC-4EAE-AA23-36A815892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7484" y="321731"/>
            <a:ext cx="2406060" cy="36748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cell phone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2" t="3" r="18410" b="-4"/>
          <a:stretch/>
        </p:blipFill>
        <p:spPr bwMode="auto">
          <a:xfrm>
            <a:off x="152400" y="678389"/>
            <a:ext cx="2519641" cy="29500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B78315CE-B97A-4308-8F1E-CAF9AC3123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48241" y="321731"/>
            <a:ext cx="1583488" cy="2065869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DB747A7-8CDD-4DEF-9C1E-4D0576C5D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512" y="4157447"/>
            <a:ext cx="2405032" cy="2378820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8A56817-AA4E-4585-A137-6C80F08D7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48241" y="2548467"/>
            <a:ext cx="1583488" cy="28726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884" name="Picture 4" descr="https://tse1.mm.bing.net/th?id=OIP.Z930M0BEpWu0sQqpKUKhcQHaHa&amp;pid=Api&amp;P=0&amp;w=300&amp;h=300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871112" y="3315903"/>
            <a:ext cx="1337746" cy="1337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828591" y="2475145"/>
            <a:ext cx="3595318" cy="3409259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400050" marR="0" lvl="0" indent="-28575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foil Sans" panose="020B0000000000000000" pitchFamily="34" charset="0"/>
                <a:sym typeface="Helvetica" charset="0"/>
              </a:rPr>
              <a:t>Prior to Fall Product Program start,</a:t>
            </a:r>
            <a:r>
              <a:rPr kumimoji="0" lang="en-US" b="0" i="0" u="none" strike="noStrike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foil Sans" panose="020B0000000000000000" pitchFamily="34" charset="0"/>
                <a:sym typeface="Helvetica" charset="0"/>
              </a:rPr>
              <a:t> volunteers receive email </a:t>
            </a:r>
            <a:r>
              <a:rPr lang="en-US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  <a:t>invitation to M2OS</a:t>
            </a:r>
          </a:p>
          <a:p>
            <a:pPr marL="400050" marR="0" lvl="0" indent="-28575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foil Sans" panose="020B0000000000000000" pitchFamily="34" charset="0"/>
                <a:sym typeface="Helvetica" charset="0"/>
              </a:rPr>
              <a:t>Click</a:t>
            </a:r>
            <a:r>
              <a:rPr kumimoji="0" lang="en-US" b="0" i="0" u="none" strike="noStrike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foil Sans" panose="020B0000000000000000" pitchFamily="34" charset="0"/>
                <a:sym typeface="Helvetica" charset="0"/>
              </a:rPr>
              <a:t> link embedded in email to setup password</a:t>
            </a:r>
          </a:p>
          <a:p>
            <a:pPr marL="400050" marR="0" lvl="0" indent="-28575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baseline="0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  <a:t>After</a:t>
            </a:r>
            <a:r>
              <a:rPr lang="en-US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  <a:t> login, volunteers can return to council’s M2OS landing page</a:t>
            </a:r>
            <a:endParaRPr kumimoji="0" lang="en-US" b="0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foil Sans" panose="020B0000000000000000" pitchFamily="34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082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EA120210-61CD-4F65-A700-DC9A04629D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6295" y="-2"/>
            <a:ext cx="515770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9799" y="1290025"/>
            <a:ext cx="3968495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800" b="1">
                <a:solidFill>
                  <a:srgbClr val="262626"/>
                </a:solidFill>
                <a:latin typeface="Trefoil Sans SemiBold" panose="020B0000000000000000" pitchFamily="34" charset="0"/>
              </a:rPr>
              <a:t>Getting Started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B331A8-DE96-4D36-AD8C-4B8C60BB3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748" y="640080"/>
            <a:ext cx="301294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CE4D0E5-AFAC-46F5-856F-5BA92CB0C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2335" y="806357"/>
            <a:ext cx="2763774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Shot 2017-08-21 at 1.50.42 PM.png">
            <a:extLst>
              <a:ext uri="{FF2B5EF4-FFF2-40B4-BE49-F238E27FC236}">
                <a16:creationId xmlns:a16="http://schemas.microsoft.com/office/drawing/2014/main" id="{ABCE6D68-5DF7-7245-86CD-C0A0EDD83C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1" t="-1" r="139" b="5"/>
          <a:stretch/>
        </p:blipFill>
        <p:spPr>
          <a:xfrm>
            <a:off x="349556" y="842434"/>
            <a:ext cx="3536644" cy="24282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Content Placeholder 4" descr="Troop Training Video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" b="2"/>
          <a:stretch/>
        </p:blipFill>
        <p:spPr>
          <a:xfrm>
            <a:off x="383838" y="3639295"/>
            <a:ext cx="3468080" cy="2428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5" name="Content Placeholder 2"/>
          <p:cNvSpPr txBox="1">
            <a:spLocks/>
          </p:cNvSpPr>
          <p:nvPr/>
        </p:nvSpPr>
        <p:spPr bwMode="auto">
          <a:xfrm>
            <a:off x="4589799" y="2858703"/>
            <a:ext cx="3964343" cy="3042547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foil Sans" panose="020B0000000000000000" pitchFamily="34" charset="0"/>
                <a:sym typeface="Helvetica" charset="0"/>
              </a:rPr>
              <a:t>Watch</a:t>
            </a:r>
            <a:r>
              <a:rPr kumimoji="0" lang="en-US" sz="1500" b="0" i="0" u="none" strike="noStrike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foil Sans" panose="020B0000000000000000" pitchFamily="34" charset="0"/>
                <a:sym typeface="Helvetica" charset="0"/>
              </a:rPr>
              <a:t> troop training video</a:t>
            </a:r>
          </a:p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baseline="0">
                <a:solidFill>
                  <a:srgbClr val="FFFFFF"/>
                </a:solidFill>
                <a:latin typeface="Trefoil Sans" panose="020B0000000000000000" pitchFamily="34" charset="0"/>
                <a:sym typeface="Helvetica" charset="0"/>
              </a:rPr>
              <a:t>Creat</a:t>
            </a:r>
            <a:r>
              <a:rPr lang="en-US" sz="1500">
                <a:solidFill>
                  <a:srgbClr val="FFFFFF"/>
                </a:solidFill>
                <a:latin typeface="Trefoil Sans" panose="020B0000000000000000" pitchFamily="34" charset="0"/>
                <a:sym typeface="Helvetica" charset="0"/>
              </a:rPr>
              <a:t>e your troop leader avatar</a:t>
            </a:r>
          </a:p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noProof="0">
                <a:solidFill>
                  <a:srgbClr val="FFFFFF"/>
                </a:solidFill>
                <a:latin typeface="Trefoil Sans"/>
                <a:sym typeface="Helvetica" charset="0"/>
              </a:rPr>
              <a:t>Within M2OS, launch parent/guardian email blasts announcing troop participation in the Fall Product </a:t>
            </a:r>
            <a:r>
              <a:rPr lang="en-US" sz="1500">
                <a:solidFill>
                  <a:srgbClr val="FFFFFF"/>
                </a:solidFill>
                <a:latin typeface="Trefoil Sans"/>
                <a:sym typeface="Helvetica" charset="0"/>
              </a:rPr>
              <a:t>Program</a:t>
            </a:r>
            <a:endParaRPr lang="en-US" sz="1500">
              <a:solidFill>
                <a:srgbClr val="FFFFFF"/>
              </a:solidFill>
              <a:latin typeface="Trefoil Sans"/>
            </a:endParaRPr>
          </a:p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foil Sans" panose="020B0000000000000000" pitchFamily="34" charset="0"/>
                <a:sym typeface="Helvetica" charset="0"/>
              </a:rPr>
              <a:t>Manage</a:t>
            </a:r>
            <a:r>
              <a:rPr kumimoji="0" lang="en-US" sz="1500" b="0" i="0" u="none" strike="noStrike" cap="none" spc="0" normalizeH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foil Sans" panose="020B0000000000000000" pitchFamily="34" charset="0"/>
                <a:sym typeface="Helvetica" charset="0"/>
              </a:rPr>
              <a:t> nut card orders (after girl entry for any girls who didn’t enter their own paper orders)</a:t>
            </a:r>
          </a:p>
          <a:p>
            <a:pPr marL="34290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baseline="0" noProof="0">
                <a:solidFill>
                  <a:srgbClr val="FFFFFF"/>
                </a:solidFill>
                <a:latin typeface="Trefoil Sans" panose="020B0000000000000000" pitchFamily="34" charset="0"/>
                <a:sym typeface="Helvetica" charset="0"/>
              </a:rPr>
              <a:t>View reports</a:t>
            </a:r>
            <a:endParaRPr kumimoji="0" lang="en-US" sz="1500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foil Sans" panose="020B0000000000000000" pitchFamily="34" charset="0"/>
              <a:sym typeface="Helvetica" charset="0"/>
            </a:endParaRPr>
          </a:p>
        </p:txBody>
      </p:sp>
      <p:sp>
        <p:nvSpPr>
          <p:cNvPr id="3" name="Oval Callout 7">
            <a:extLst>
              <a:ext uri="{FF2B5EF4-FFF2-40B4-BE49-F238E27FC236}">
                <a16:creationId xmlns:a16="http://schemas.microsoft.com/office/drawing/2014/main" id="{034BD14E-EB23-40F5-B1E1-672FCD4F3C29}"/>
              </a:ext>
            </a:extLst>
          </p:cNvPr>
          <p:cNvSpPr/>
          <p:nvPr/>
        </p:nvSpPr>
        <p:spPr>
          <a:xfrm flipH="1">
            <a:off x="-166292" y="-29829"/>
            <a:ext cx="2841275" cy="1914214"/>
          </a:xfrm>
          <a:prstGeom prst="wedgeEllipseCallout">
            <a:avLst>
              <a:gd name="adj1" fmla="val -57893"/>
              <a:gd name="adj2" fmla="val 66729"/>
            </a:avLst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1"/>
                </a:solidFill>
                <a:latin typeface="Trefoil Sans"/>
              </a:rPr>
              <a:t>The Parent/Guardian Email Blast has a </a:t>
            </a:r>
            <a:r>
              <a:rPr lang="en-US" sz="1600" b="1">
                <a:solidFill>
                  <a:schemeClr val="bg1"/>
                </a:solidFill>
                <a:latin typeface="Trefoil Sans"/>
              </a:rPr>
              <a:t>72%</a:t>
            </a:r>
            <a:r>
              <a:rPr lang="en-US" sz="1600">
                <a:solidFill>
                  <a:schemeClr val="bg1"/>
                </a:solidFill>
                <a:latin typeface="Trefoil Sans"/>
              </a:rPr>
              <a:t> open rate - the </a:t>
            </a:r>
            <a:r>
              <a:rPr lang="en-US" sz="1600" u="sng">
                <a:solidFill>
                  <a:schemeClr val="bg1"/>
                </a:solidFill>
                <a:latin typeface="Trefoil Sans"/>
              </a:rPr>
              <a:t>EASIEST</a:t>
            </a:r>
            <a:r>
              <a:rPr lang="en-US" sz="1600">
                <a:solidFill>
                  <a:schemeClr val="bg1"/>
                </a:solidFill>
                <a:latin typeface="Trefoil Sans"/>
              </a:rPr>
              <a:t> way to get your girls to participate online!</a:t>
            </a:r>
            <a:endParaRPr lang="en-US" sz="1600">
              <a:solidFill>
                <a:schemeClr val="bg1"/>
              </a:solidFill>
              <a:latin typeface="Trefoil Sans" pitchFamily="5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3E1664-2BA3-0E46-9D8C-738FDB55D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05387">
            <a:off x="3329712" y="1189531"/>
            <a:ext cx="1622101" cy="123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093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576" y="818136"/>
            <a:ext cx="6784848" cy="1188720"/>
          </a:xfrm>
          <a:solidFill>
            <a:srgbClr val="FFFFFF">
              <a:alpha val="15000"/>
            </a:srgb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Trefoil Sans SemiBold" pitchFamily="50" charset="0"/>
              </a:rPr>
              <a:t>Parent and Guardian Email Blast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B70B64-41F2-4703-9063-C1C234A73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9586" y="2743200"/>
            <a:ext cx="2716911" cy="2996827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32D5D1-29F5-4BAB-BF15-B30A6E157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73602" y="2906589"/>
            <a:ext cx="2468880" cy="26700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7-08-19 at 11.57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46" y="2459231"/>
            <a:ext cx="4646254" cy="31710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405570"/>
            <a:ext cx="3708133" cy="361035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>
                <a:solidFill>
                  <a:schemeClr val="bg1"/>
                </a:solidFill>
                <a:latin typeface="Trefoil Sans" pitchFamily="50" charset="0"/>
              </a:rPr>
              <a:t>Troop leaders can launch an email directly to parents with a link and instructions on how to participate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>
                <a:solidFill>
                  <a:schemeClr val="bg1"/>
                </a:solidFill>
                <a:latin typeface="Trefoil Sans" pitchFamily="50" charset="0"/>
              </a:rPr>
              <a:t>Parent email addresses will be uploaded by council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>
                <a:solidFill>
                  <a:schemeClr val="bg1"/>
                </a:solidFill>
                <a:latin typeface="Trefoil Sans" pitchFamily="50" charset="0"/>
              </a:rPr>
              <a:t>Volunteers can edit or enter any missing parent/guardian emails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4721678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2" y="978776"/>
            <a:ext cx="2673098" cy="1307224"/>
          </a:xfr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1700">
                <a:solidFill>
                  <a:schemeClr val="tx1"/>
                </a:solidFill>
                <a:latin typeface="Trefoil Sans SemiBold" pitchFamily="50" charset="0"/>
              </a:rPr>
              <a:t>Troop Campaign Headquarters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869292"/>
            <a:ext cx="2673098" cy="3607708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>
                <a:solidFill>
                  <a:schemeClr val="bg1"/>
                </a:solidFill>
                <a:latin typeface="Trefoil Sans" pitchFamily="50" charset="0"/>
              </a:rPr>
              <a:t>Headquarters for managing a troop campaign</a:t>
            </a:r>
          </a:p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>
                <a:solidFill>
                  <a:schemeClr val="bg1"/>
                </a:solidFill>
                <a:latin typeface="Trefoil Sans" pitchFamily="50" charset="0"/>
              </a:rPr>
              <a:t>All program management tools on one site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C16844-06D8-EA48-A59C-463BAECA2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8" t="1" r="22842" b="1"/>
          <a:stretch/>
        </p:blipFill>
        <p:spPr>
          <a:xfrm>
            <a:off x="3505190" y="0"/>
            <a:ext cx="5638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500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1A49AB-5AEC-41A0-AC8D-A38408F83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Screen Shot 2016-04-25 at 9.12.44 PM.pn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" r="28249"/>
          <a:stretch/>
        </p:blipFill>
        <p:spPr>
          <a:xfrm>
            <a:off x="3429000" y="10"/>
            <a:ext cx="594360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3840"/>
            <a:ext cx="3429000" cy="1188720"/>
          </a:xfrm>
          <a:solidFill>
            <a:schemeClr val="bg1">
              <a:alpha val="60000"/>
            </a:schemeClr>
          </a:solidFill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800"/>
              <a:t>Messaging Through M2OS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838200"/>
            <a:ext cx="3429000" cy="5274800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4572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  <a:t>Contacting specific participants, troops and supporters</a:t>
            </a:r>
          </a:p>
          <a:p>
            <a:pPr marL="914400" lvl="1" indent="-228600" defTabSz="914400"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  <a:t>Troop to Girl </a:t>
            </a:r>
            <a:r>
              <a:rPr lang="en-US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  <a:t>– Announcement, Registered but not Launched, Thank You</a:t>
            </a:r>
          </a:p>
          <a:p>
            <a:pPr marL="914400" lvl="1" indent="-228600" defTabSz="914400"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  <a:t>SU to Troop </a:t>
            </a:r>
            <a:r>
              <a:rPr lang="en-US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  <a:t>– Everyone, Only those not Logged In, Only those Logged in</a:t>
            </a:r>
            <a:endParaRPr kumimoji="0" lang="en-US" b="1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foil Sans" panose="020B0000000000000000" pitchFamily="34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4605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840" y="964692"/>
            <a:ext cx="3357604" cy="1188720"/>
          </a:xfrm>
          <a:solidFill>
            <a:schemeClr val="tx1">
              <a:alpha val="15000"/>
            </a:schemeClr>
          </a:solidFill>
          <a:ln>
            <a:solidFill>
              <a:schemeClr val="bg1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Trefoil Sans SemiBold" panose="020B0000000000000000" pitchFamily="34" charset="0"/>
              </a:rPr>
              <a:t>Entering In-Person Nut Order Card Items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F3DB0F-BF80-4551-A664-1AC4C1C87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70" y="964692"/>
            <a:ext cx="4080510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C66C052-82BF-49A0-A708-A0BDDC47B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3890" y="1128683"/>
            <a:ext cx="3829870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32" t="576" r="5068" b="-576"/>
          <a:stretch/>
        </p:blipFill>
        <p:spPr>
          <a:xfrm>
            <a:off x="477234" y="1546076"/>
            <a:ext cx="4363182" cy="37658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158769" y="2438400"/>
            <a:ext cx="3369699" cy="3263206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4572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foil Sans" panose="020B0000000000000000" pitchFamily="34" charset="0"/>
                <a:sym typeface="Helvetica" charset="0"/>
              </a:rPr>
              <a:t>Select the Girl Scout’s name to edit her orders</a:t>
            </a:r>
          </a:p>
          <a:p>
            <a:pPr marL="4572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  <a:t>Click “+Add Girl Scout” to add orders for any girls missing from the list</a:t>
            </a:r>
          </a:p>
          <a:p>
            <a:pPr marL="4572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foil Sans" panose="020B0000000000000000" pitchFamily="34" charset="0"/>
                <a:sym typeface="Helvetica" charset="0"/>
              </a:rPr>
              <a:t>Message girls directly with questions about items entered</a:t>
            </a:r>
          </a:p>
          <a:p>
            <a:pPr marL="4572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foil Sans" panose="020B0000000000000000" pitchFamily="34" charset="0"/>
              <a:sym typeface="Helvetica" charset="0"/>
            </a:endParaRPr>
          </a:p>
          <a:p>
            <a:pPr marL="4572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6420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3867FA9-F34E-4C6A-9418-227749D18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554686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0D182E-3A12-8D4A-87B7-9E563B710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290025"/>
            <a:ext cx="3356919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800" b="1">
                <a:solidFill>
                  <a:srgbClr val="262626"/>
                </a:solidFill>
                <a:latin typeface="Trefoil Sans SemiBold" panose="020B0000000000000000" pitchFamily="34" charset="0"/>
              </a:rPr>
              <a:t>Girl Rewards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04800" y="2743200"/>
            <a:ext cx="3962400" cy="3313497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51435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  <a:t>Rewards are automatically calculated for girls</a:t>
            </a:r>
          </a:p>
          <a:p>
            <a:pPr marL="51435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  <a:t>To view rewards, choose the </a:t>
            </a:r>
            <a:r>
              <a:rPr lang="en-US" sz="1600" b="1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  <a:t>Rewards</a:t>
            </a:r>
            <a:r>
              <a:rPr lang="en-US" sz="1600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  <a:t> link from the </a:t>
            </a:r>
            <a:r>
              <a:rPr lang="en-US" sz="1600" b="1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  <a:t>Troop Dashboard</a:t>
            </a:r>
          </a:p>
          <a:p>
            <a:pPr marL="51435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u="none" strike="noStrike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foil Sans" panose="020B0000000000000000" pitchFamily="34" charset="0"/>
                <a:sym typeface="Helvetica" charset="0"/>
              </a:rPr>
              <a:t>If</a:t>
            </a:r>
            <a:r>
              <a:rPr kumimoji="0" lang="en-US" sz="1600" u="none" strike="noStrike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foil Sans" panose="020B0000000000000000" pitchFamily="34" charset="0"/>
                <a:sym typeface="Helvetica" charset="0"/>
              </a:rPr>
              <a:t> girls didn’t make choices, volunteers can make reward selections for them</a:t>
            </a:r>
          </a:p>
          <a:p>
            <a:pPr marL="514350" marR="0" lvl="0" indent="-228600" defTabSz="914400" fontAlgn="base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aseline="0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  <a:t>Detailed</a:t>
            </a:r>
            <a:r>
              <a:rPr lang="en-US" sz="1600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  <a:t> reports of earned rewards available under </a:t>
            </a:r>
            <a:r>
              <a:rPr lang="en-US" sz="1600" b="1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  <a:t>Reports</a:t>
            </a:r>
            <a:r>
              <a:rPr lang="en-US" sz="1600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  <a:t> link or through the </a:t>
            </a:r>
            <a:r>
              <a:rPr lang="en-US" sz="1600" b="1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  <a:t>Delivery Tickets </a:t>
            </a:r>
            <a:r>
              <a:rPr lang="en-US" sz="1600">
                <a:solidFill>
                  <a:schemeClr val="bg1"/>
                </a:solidFill>
                <a:latin typeface="Trefoil Sans" panose="020B0000000000000000" pitchFamily="34" charset="0"/>
                <a:sym typeface="Helvetica" charset="0"/>
              </a:rPr>
              <a:t>link</a:t>
            </a:r>
            <a:endParaRPr kumimoji="0" lang="en-US" sz="160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foil Sans" panose="020B0000000000000000" pitchFamily="34" charset="0"/>
              <a:sym typeface="Helvetica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06870B-1C8C-4F56-BE6F-32C120A25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9774" y="640080"/>
            <a:ext cx="3614166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846419-992A-4596-AD2F-FC827020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8189" y="806357"/>
            <a:ext cx="3383450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9D1166D-A7B9-BE49-85EF-05347F81CF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83" t="10335"/>
          <a:stretch/>
        </p:blipFill>
        <p:spPr>
          <a:xfrm>
            <a:off x="4554686" y="1839351"/>
            <a:ext cx="4370797" cy="3189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1966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408" y="830070"/>
            <a:ext cx="2774103" cy="1440394"/>
          </a:xfr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2100">
                <a:solidFill>
                  <a:schemeClr val="tx1"/>
                </a:solidFill>
                <a:latin typeface="Trefoil Sans SemiBold" pitchFamily="50" charset="0"/>
              </a:rPr>
              <a:t>Your efforts matter</a:t>
            </a: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6295" y="-2"/>
            <a:ext cx="5157705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6886" y="802638"/>
            <a:ext cx="4056522" cy="5252722"/>
          </a:xfrm>
        </p:spPr>
        <p:txBody>
          <a:bodyPr anchor="ctr">
            <a:normAutofit/>
          </a:bodyPr>
          <a:lstStyle/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bg1"/>
                </a:solidFill>
                <a:latin typeface="Trefoil Sans" pitchFamily="50" charset="0"/>
              </a:rPr>
              <a:t>Use your strengths to create memorable experiences for girls</a:t>
            </a:r>
          </a:p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bg1"/>
                </a:solidFill>
                <a:latin typeface="Trefoil Sans" pitchFamily="50" charset="0"/>
              </a:rPr>
              <a:t>Stay focused on the why</a:t>
            </a:r>
          </a:p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bg1"/>
                </a:solidFill>
                <a:latin typeface="Trefoil Sans" pitchFamily="50" charset="0"/>
              </a:rPr>
              <a:t>Be a resource for your troops and girls</a:t>
            </a:r>
          </a:p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bg1"/>
                </a:solidFill>
                <a:latin typeface="Trefoil Sans" pitchFamily="50" charset="0"/>
              </a:rPr>
              <a:t>Set goals for your service unit and encourage troops to do the same as an example to girls</a:t>
            </a:r>
          </a:p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bg1"/>
                </a:solidFill>
                <a:latin typeface="Trefoil Sans" pitchFamily="50" charset="0"/>
              </a:rPr>
              <a:t>Deliver products and rewards</a:t>
            </a:r>
          </a:p>
          <a:p>
            <a:pPr marL="457200" indent="-4572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bg1"/>
                </a:solidFill>
                <a:latin typeface="Trefoil Sans" pitchFamily="50" charset="0"/>
              </a:rPr>
              <a:t>Share the value and benefits of the program</a:t>
            </a:r>
          </a:p>
        </p:txBody>
      </p:sp>
      <p:pic>
        <p:nvPicPr>
          <p:cNvPr id="4" name="Picture 3" descr="A close up of a newspaper&#10;&#10;Description automatically generated">
            <a:extLst>
              <a:ext uri="{FF2B5EF4-FFF2-40B4-BE49-F238E27FC236}">
                <a16:creationId xmlns:a16="http://schemas.microsoft.com/office/drawing/2014/main" id="{EF11FCA6-BB0A-A344-B37B-8CF36C9DB1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7812" r="7812" b="6640"/>
          <a:stretch/>
        </p:blipFill>
        <p:spPr>
          <a:xfrm>
            <a:off x="686523" y="2514600"/>
            <a:ext cx="2699871" cy="298734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174500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FFB18C6-AE9B-E24E-A10B-7E57FDC18653}"/>
              </a:ext>
            </a:extLst>
          </p:cNvPr>
          <p:cNvSpPr txBox="1">
            <a:spLocks/>
          </p:cNvSpPr>
          <p:nvPr/>
        </p:nvSpPr>
        <p:spPr>
          <a:xfrm>
            <a:off x="5238363" y="1312058"/>
            <a:ext cx="3284579" cy="984885"/>
          </a:xfrm>
          <a:prstGeom prst="rect">
            <a:avLst/>
          </a:prstGeom>
          <a:solidFill>
            <a:schemeClr val="accent2"/>
          </a:solidFill>
          <a:ln w="190500" cap="sq" cmpd="thinThick">
            <a:solidFill>
              <a:schemeClr val="accent2"/>
            </a:solidFill>
            <a:miter lim="800000"/>
          </a:ln>
        </p:spPr>
        <p:txBody>
          <a:bodyPr vert="horz" wrap="square" lIns="182880" tIns="182880" rIns="182880" bIns="18288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200" b="1" cap="all" spc="200">
                <a:solidFill>
                  <a:srgbClr val="FFFFFF"/>
                </a:solidFill>
                <a:latin typeface="Trefoil Sans SemiBold" panose="020B0000000000000000" pitchFamily="34" charset="0"/>
                <a:ea typeface="+mj-ea"/>
                <a:cs typeface="+mj-cs"/>
              </a:rPr>
              <a:t>Troop Banking &amp; Payments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1CBDC-F404-DB47-AB0B-B919B491A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74506" y="2051304"/>
            <a:ext cx="3612294" cy="3968496"/>
          </a:xfrm>
        </p:spPr>
        <p:txBody>
          <a:bodyPr vert="horz" lIns="91440" tIns="45720" rIns="91440" bIns="45720" rtlCol="0" anchor="ctr" anchorCtr="1">
            <a:normAutofit/>
          </a:bodyPr>
          <a:lstStyle/>
          <a:p>
            <a:pPr marL="0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Trefoil Sans" panose="020B0000000000000000" pitchFamily="34" charset="0"/>
              </a:rPr>
              <a:t>View troop financial information at a glance including:</a:t>
            </a:r>
          </a:p>
          <a:p>
            <a:pPr marL="514350" lvl="1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Trefoil Sans" panose="020B0000000000000000" pitchFamily="34" charset="0"/>
              </a:rPr>
              <a:t>Gross sales</a:t>
            </a:r>
          </a:p>
          <a:p>
            <a:pPr marL="514350" lvl="1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Trefoil Sans" panose="020B0000000000000000" pitchFamily="34" charset="0"/>
              </a:rPr>
              <a:t>Total paid online by customers</a:t>
            </a:r>
          </a:p>
          <a:p>
            <a:pPr marL="514350" lvl="1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Trefoil Sans" panose="020B0000000000000000" pitchFamily="34" charset="0"/>
              </a:rPr>
              <a:t>Total proceeds earned</a:t>
            </a:r>
          </a:p>
          <a:p>
            <a:pPr marL="514350" lvl="1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Trefoil Sans" panose="020B0000000000000000" pitchFamily="34" charset="0"/>
              </a:rPr>
              <a:t>Balance due council</a:t>
            </a:r>
          </a:p>
          <a:p>
            <a:pPr marL="514350" lvl="1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Trefoil Sans" panose="020B0000000000000000" pitchFamily="34" charset="0"/>
              </a:rPr>
              <a:t>Girl payments (if entered by troop)</a:t>
            </a:r>
          </a:p>
        </p:txBody>
      </p:sp>
      <p:pic>
        <p:nvPicPr>
          <p:cNvPr id="12" name="Content Placeholder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8654A514-FE23-3443-A2C8-28420C7E2E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253" t="16054" r="3967" b="3585"/>
          <a:stretch/>
        </p:blipFill>
        <p:spPr>
          <a:xfrm>
            <a:off x="1447800" y="354012"/>
            <a:ext cx="3429000" cy="2312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0DE5E98-3DBB-7F45-B89D-A8A8C4CD1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090587"/>
            <a:ext cx="2688608" cy="26338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E7CE4E-AC22-8046-80DC-A5F1D54BE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5793" y="4114800"/>
            <a:ext cx="2211007" cy="22110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2B2DA18-937D-334D-A92F-4BA340137F39}"/>
              </a:ext>
            </a:extLst>
          </p:cNvPr>
          <p:cNvSpPr/>
          <p:nvPr/>
        </p:nvSpPr>
        <p:spPr bwMode="auto">
          <a:xfrm>
            <a:off x="2057400" y="2971800"/>
            <a:ext cx="637963" cy="18440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5719" tIns="45719" rIns="45719" bIns="45719" numCol="1" rtlCol="0" anchor="t" anchorCtr="0" compatLnSpc="1">
            <a:prstTxWarp prst="textNoShape">
              <a:avLst/>
            </a:prstTxWarp>
          </a:bodyPr>
          <a:lstStyle/>
          <a:p>
            <a:pPr marL="45720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19634A-12BB-6A48-8B79-E80DDD02EB80}"/>
              </a:ext>
            </a:extLst>
          </p:cNvPr>
          <p:cNvSpPr/>
          <p:nvPr/>
        </p:nvSpPr>
        <p:spPr bwMode="auto">
          <a:xfrm>
            <a:off x="3732592" y="1361768"/>
            <a:ext cx="876904" cy="24094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45719" tIns="45719" rIns="45719" bIns="45719" numCol="1" rtlCol="0" anchor="t" anchorCtr="0" compatLnSpc="1">
            <a:prstTxWarp prst="textNoShape">
              <a:avLst/>
            </a:prstTxWarp>
          </a:bodyPr>
          <a:lstStyle/>
          <a:p>
            <a:pPr marL="45720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824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57200" y="3428999"/>
            <a:ext cx="3322298" cy="30648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212BD4A-04F2-4D8F-B37B-6A4D7BAE8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6295" y="-2"/>
            <a:ext cx="515770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9799" y="1290025"/>
            <a:ext cx="3968495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800" b="1">
                <a:solidFill>
                  <a:srgbClr val="262626"/>
                </a:solidFill>
                <a:latin typeface="Trefoil Sans SemiBold" panose="020B0000000000000000" pitchFamily="34" charset="0"/>
              </a:rPr>
              <a:t>Reports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8C3ED9-AB5F-FB49-A4D2-DAC593283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57200" y="280205"/>
            <a:ext cx="3322298" cy="30232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89799" y="2858703"/>
            <a:ext cx="3964343" cy="3042547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4572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srgbClr val="FFFFFF"/>
                </a:solidFill>
                <a:latin typeface="Trefoil Sans" panose="020B0000000000000000" pitchFamily="34" charset="0"/>
                <a:sym typeface="Helvetica" charset="0"/>
              </a:rPr>
              <a:t>Click the </a:t>
            </a:r>
            <a:r>
              <a:rPr lang="en-US" b="1">
                <a:solidFill>
                  <a:srgbClr val="FFFFFF"/>
                </a:solidFill>
                <a:latin typeface="Trefoil Sans" panose="020B0000000000000000" pitchFamily="34" charset="0"/>
                <a:sym typeface="Helvetica" charset="0"/>
              </a:rPr>
              <a:t>Reports</a:t>
            </a:r>
            <a:r>
              <a:rPr lang="en-US">
                <a:solidFill>
                  <a:srgbClr val="FFFFFF"/>
                </a:solidFill>
                <a:latin typeface="Trefoil Sans" panose="020B0000000000000000" pitchFamily="34" charset="0"/>
                <a:sym typeface="Helvetica" charset="0"/>
              </a:rPr>
              <a:t> link from the Troop Dashboard to view total sales or sales by product category</a:t>
            </a:r>
          </a:p>
          <a:p>
            <a:pPr marL="4572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foil Sans" panose="020B0000000000000000" pitchFamily="34" charset="0"/>
                <a:sym typeface="Helvetica" charset="0"/>
              </a:rPr>
              <a:t>Click</a:t>
            </a:r>
            <a:r>
              <a:rPr kumimoji="0" lang="en-US" b="0" i="0" u="none" strike="noStrike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foil Sans" panose="020B0000000000000000" pitchFamily="34" charset="0"/>
                <a:sym typeface="Helvetica" charset="0"/>
              </a:rPr>
              <a:t> a girl name to view the specific details of individual girls</a:t>
            </a:r>
          </a:p>
          <a:p>
            <a:pPr marL="457200" marR="0" lvl="0" indent="-228600" defTabSz="914400" fontAlgn="base"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>
                <a:solidFill>
                  <a:srgbClr val="FFFFFF"/>
                </a:solidFill>
                <a:latin typeface="Trefoil Sans" panose="020B0000000000000000" pitchFamily="34" charset="0"/>
                <a:sym typeface="Helvetica" charset="0"/>
              </a:rPr>
              <a:t>L</a:t>
            </a:r>
            <a:r>
              <a:rPr lang="en-US" baseline="0">
                <a:solidFill>
                  <a:srgbClr val="FFFFFF"/>
                </a:solidFill>
                <a:latin typeface="Trefoil Sans" panose="020B0000000000000000" pitchFamily="34" charset="0"/>
                <a:sym typeface="Helvetica" charset="0"/>
              </a:rPr>
              <a:t>ink on dashboard </a:t>
            </a:r>
            <a:r>
              <a:rPr lang="en-US" b="1" baseline="0">
                <a:solidFill>
                  <a:srgbClr val="FFFFFF"/>
                </a:solidFill>
                <a:latin typeface="Trefoil Sans" panose="020B0000000000000000" pitchFamily="34" charset="0"/>
                <a:sym typeface="Helvetica" charset="0"/>
              </a:rPr>
              <a:t>Troop Summary/Amount Due Report</a:t>
            </a:r>
            <a:endParaRPr kumimoji="0" lang="en-US" b="1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foil Sans" panose="020B0000000000000000" pitchFamily="34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6684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1A49AB-5AEC-41A0-AC8D-A38408F83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BC3ECD-42D7-294B-B2C3-3043B967D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7" r="21241" b="-2"/>
          <a:stretch/>
        </p:blipFill>
        <p:spPr>
          <a:xfrm>
            <a:off x="3269361" y="0"/>
            <a:ext cx="57912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9C89A4-C2AA-844F-BF08-2604C669D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2373"/>
            <a:ext cx="3269361" cy="1188720"/>
          </a:xfrm>
          <a:solidFill>
            <a:schemeClr val="bg1">
              <a:alpha val="60000"/>
            </a:schemeClr>
          </a:solidFill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800" b="1" dirty="0">
                <a:latin typeface="Trefoil Sans SemiBold" panose="020B0000000000000000" pitchFamily="34" charset="0"/>
              </a:rPr>
              <a:t>Service Unit Dashboard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0BEE29-0B46-8F4A-8B9B-4D5AC457D159}"/>
              </a:ext>
            </a:extLst>
          </p:cNvPr>
          <p:cNvSpPr txBox="1"/>
          <p:nvPr/>
        </p:nvSpPr>
        <p:spPr>
          <a:xfrm>
            <a:off x="221361" y="1371600"/>
            <a:ext cx="3048000" cy="411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 defTabSz="914400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  <a:latin typeface="Trefoil Sans" panose="020B0000000000000000" pitchFamily="34" charset="0"/>
              </a:rPr>
              <a:t>Send messages to troops</a:t>
            </a:r>
          </a:p>
          <a:p>
            <a:pPr marL="285750" indent="-228600" defTabSz="914400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  <a:latin typeface="Trefoil Sans" panose="020B0000000000000000" pitchFamily="34" charset="0"/>
              </a:rPr>
              <a:t>Manage troop admin users</a:t>
            </a:r>
          </a:p>
          <a:p>
            <a:pPr marL="285750" indent="-228600" defTabSz="914400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  <a:latin typeface="Trefoil Sans" panose="020B0000000000000000" pitchFamily="34" charset="0"/>
              </a:rPr>
              <a:t>Manage/edit girl and troop products</a:t>
            </a:r>
          </a:p>
          <a:p>
            <a:pPr marL="285750" indent="-228600" defTabSz="914400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  <a:latin typeface="Trefoil Sans" panose="020B0000000000000000" pitchFamily="34" charset="0"/>
              </a:rPr>
              <a:t>View troop financials and payments made to council</a:t>
            </a:r>
          </a:p>
          <a:p>
            <a:pPr marL="285750" indent="-228600" defTabSz="914400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  <a:latin typeface="Trefoil Sans" panose="020B0000000000000000" pitchFamily="34" charset="0"/>
              </a:rPr>
              <a:t>Troop sales summaries</a:t>
            </a:r>
          </a:p>
          <a:p>
            <a:pPr marL="285750" indent="-228600" defTabSz="914400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  <a:latin typeface="Trefoil Sans" panose="020B0000000000000000" pitchFamily="34" charset="0"/>
              </a:rPr>
              <a:t>Delivery tickets</a:t>
            </a:r>
          </a:p>
        </p:txBody>
      </p:sp>
    </p:spTree>
    <p:extLst>
      <p:ext uri="{BB962C8B-B14F-4D97-AF65-F5344CB8AC3E}">
        <p14:creationId xmlns:p14="http://schemas.microsoft.com/office/powerpoint/2010/main" val="3036102289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212BD4A-04F2-4D8F-B37B-6A4D7BAE8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6295" y="-2"/>
            <a:ext cx="515770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091AA4-FD7B-E840-88B0-DD3BD8CCE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9799" y="1290025"/>
            <a:ext cx="3968495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800" b="1">
                <a:solidFill>
                  <a:srgbClr val="262626"/>
                </a:solidFill>
                <a:latin typeface="Trefoil Sans SemiBold" panose="020B0000000000000000" pitchFamily="34" charset="0"/>
              </a:rPr>
              <a:t>Delivery Tickets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97B383-0B69-8D4D-A877-7FDFE497E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73224"/>
            <a:ext cx="3343415" cy="31260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0BEE29-0B46-8F4A-8B9B-4D5AC457D159}"/>
              </a:ext>
            </a:extLst>
          </p:cNvPr>
          <p:cNvSpPr txBox="1"/>
          <p:nvPr/>
        </p:nvSpPr>
        <p:spPr>
          <a:xfrm>
            <a:off x="4589799" y="2858703"/>
            <a:ext cx="3964343" cy="3042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  <a:latin typeface="Trefoil Sans" panose="020B0000000000000000" pitchFamily="34" charset="0"/>
              </a:rPr>
              <a:t>Print delivery tickets by SU, troop or girl</a:t>
            </a:r>
          </a:p>
          <a:p>
            <a:pPr marL="285750" indent="-228600" defTabSz="914400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  <a:latin typeface="Trefoil Sans" panose="020B0000000000000000" pitchFamily="34" charset="0"/>
              </a:rPr>
              <a:t>Available for products and rewards for easier picking and packing</a:t>
            </a:r>
          </a:p>
          <a:p>
            <a:pPr marL="285750" indent="-228600" defTabSz="914400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  <a:latin typeface="Trefoil Sans" panose="020B0000000000000000" pitchFamily="34" charset="0"/>
              </a:rPr>
              <a:t>Option to include financials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7528476-4EB6-AB4D-B84C-203A1963C731}"/>
              </a:ext>
            </a:extLst>
          </p:cNvPr>
          <p:cNvGrpSpPr/>
          <p:nvPr/>
        </p:nvGrpSpPr>
        <p:grpSpPr>
          <a:xfrm>
            <a:off x="828722" y="3333973"/>
            <a:ext cx="2493824" cy="3150803"/>
            <a:chOff x="828722" y="3333973"/>
            <a:chExt cx="2493824" cy="315080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8B3F663-4395-E241-9BE0-8E8463D94783}"/>
                </a:ext>
              </a:extLst>
            </p:cNvPr>
            <p:cNvSpPr/>
            <p:nvPr/>
          </p:nvSpPr>
          <p:spPr>
            <a:xfrm>
              <a:off x="840508" y="3333973"/>
              <a:ext cx="2439549" cy="3136563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9EA3FA-1939-974E-9855-F0A86F763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136"/>
            <a:stretch/>
          </p:blipFill>
          <p:spPr>
            <a:xfrm>
              <a:off x="828722" y="3358683"/>
              <a:ext cx="2493824" cy="3126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82517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8D51858-1896-432D-BDF8-EF63766A8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53691" cy="6858000"/>
          </a:xfrm>
          <a:prstGeom prst="rect">
            <a:avLst/>
          </a:prstGeom>
          <a:solidFill>
            <a:schemeClr val="bg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CAB8AB-E99D-1645-8268-B655BF518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2530231"/>
            <a:ext cx="2551176" cy="1495794"/>
          </a:xfrm>
          <a:solidFill>
            <a:schemeClr val="bg2">
              <a:lumMod val="60000"/>
              <a:lumOff val="40000"/>
              <a:alpha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200" b="1" dirty="0">
                <a:latin typeface="Trefoil Sans SemiBold" panose="020B0000000000000000" pitchFamily="34" charset="0"/>
              </a:rPr>
              <a:t>Volunteer</a:t>
            </a:r>
            <a:br>
              <a:rPr lang="en-US" sz="2200" b="1" dirty="0">
                <a:latin typeface="Trefoil Sans SemiBold" panose="020B0000000000000000" pitchFamily="34" charset="0"/>
              </a:rPr>
            </a:br>
            <a:r>
              <a:rPr lang="en-US" sz="2200" b="1" dirty="0">
                <a:latin typeface="Trefoil Sans SemiBold" panose="020B0000000000000000" pitchFamily="34" charset="0"/>
              </a:rPr>
              <a:t>Avatar</a:t>
            </a:r>
            <a:br>
              <a:rPr lang="en-US" sz="2200" b="1" dirty="0">
                <a:latin typeface="Trefoil Sans SemiBold" panose="020B0000000000000000" pitchFamily="34" charset="0"/>
              </a:rPr>
            </a:br>
            <a:r>
              <a:rPr lang="en-US" sz="2200" b="1" dirty="0">
                <a:latin typeface="Trefoil Sans SemiBold" panose="020B0000000000000000" pitchFamily="34" charset="0"/>
              </a:rPr>
              <a:t>Patch</a:t>
            </a: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6F3C1DE-DEC1-4005-862C-F73DDF3FC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4958" y="0"/>
            <a:ext cx="557904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extBox 10">
            <a:extLst>
              <a:ext uri="{FF2B5EF4-FFF2-40B4-BE49-F238E27FC236}">
                <a16:creationId xmlns:a16="http://schemas.microsoft.com/office/drawing/2014/main" id="{2B625A11-2D6A-468E-9A47-AC19969C69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4710749"/>
              </p:ext>
            </p:extLst>
          </p:nvPr>
        </p:nvGraphicFramePr>
        <p:xfrm>
          <a:off x="4048125" y="-381000"/>
          <a:ext cx="4613672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A picture containing room&#10;&#10;Description automatically generated">
            <a:extLst>
              <a:ext uri="{FF2B5EF4-FFF2-40B4-BE49-F238E27FC236}">
                <a16:creationId xmlns:a16="http://schemas.microsoft.com/office/drawing/2014/main" id="{34BE2AFF-FB80-8842-A7CE-4CB8E8D809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6255" y="3772266"/>
            <a:ext cx="2331669" cy="28377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35418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B181DB-75A7-554B-B067-CC7B268332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3352" y="964692"/>
            <a:ext cx="5797296" cy="1188720"/>
          </a:xfrm>
          <a:solidFill>
            <a:schemeClr val="bg1">
              <a:alpha val="45000"/>
            </a:schemeClr>
          </a:solidFill>
        </p:spPr>
        <p:txBody>
          <a:bodyPr vert="horz" lIns="182880" tIns="182880" rIns="182880" bIns="182880" rtlCol="0" anchor="ctr">
            <a:normAutofit/>
          </a:bodyPr>
          <a:lstStyle/>
          <a:p>
            <a:pPr marL="39688">
              <a:defRPr/>
            </a:pPr>
            <a:r>
              <a:rPr lang="en-US" sz="2800" b="1">
                <a:latin typeface="Trefoil Sans SemiBold" panose="020B0000000000000000" pitchFamily="34" charset="0"/>
                <a:sym typeface="Tahoma" charset="0"/>
              </a:rPr>
              <a:t>What’s Next?</a:t>
            </a:r>
            <a:endParaRPr lang="en-US" sz="2800" b="1">
              <a:latin typeface="Trefoil Sans SemiBold" panose="020B00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BEE29-0B46-8F4A-8B9B-4D5AC457D159}"/>
              </a:ext>
            </a:extLst>
          </p:cNvPr>
          <p:cNvSpPr txBox="1"/>
          <p:nvPr/>
        </p:nvSpPr>
        <p:spPr>
          <a:xfrm>
            <a:off x="1636776" y="2362200"/>
            <a:ext cx="5870448" cy="36865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Trefoil Sans" panose="020B0000000000000000" pitchFamily="34" charset="0"/>
              </a:rPr>
              <a:t>Remind troops to login to M2OS, watch training video and create their avatar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Trefoil Sans" panose="020B0000000000000000" pitchFamily="34" charset="0"/>
              </a:rPr>
              <a:t>Encourage troops to send the Parent/Guardian launch email to participants</a:t>
            </a:r>
          </a:p>
          <a:p>
            <a:pPr marL="742950" lvl="1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Trefoil Sans" panose="020B0000000000000000" pitchFamily="34" charset="0"/>
              </a:rPr>
              <a:t>Girls setup their own campaign on M2OS, so troop leaders don’t need to 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Trefoil Sans" panose="020B0000000000000000" pitchFamily="34" charset="0"/>
              </a:rPr>
              <a:t>Emphasize the simplicity of online girl delivered items</a:t>
            </a:r>
          </a:p>
          <a:p>
            <a:pPr marL="742950" lvl="1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Trefoil Sans" panose="020B0000000000000000" pitchFamily="34" charset="0"/>
              </a:rPr>
              <a:t>Money collected </a:t>
            </a:r>
            <a:r>
              <a:rPr lang="en-US" b="1">
                <a:solidFill>
                  <a:schemeClr val="bg1"/>
                </a:solidFill>
                <a:latin typeface="Trefoil Sans" panose="020B0000000000000000" pitchFamily="34" charset="0"/>
              </a:rPr>
              <a:t>online</a:t>
            </a:r>
            <a:r>
              <a:rPr lang="en-US">
                <a:solidFill>
                  <a:schemeClr val="bg1"/>
                </a:solidFill>
                <a:latin typeface="Trefoil Sans" panose="020B0000000000000000" pitchFamily="34" charset="0"/>
              </a:rPr>
              <a:t> and items automatically added for the girls</a:t>
            </a:r>
          </a:p>
          <a:p>
            <a:pPr marL="742950" lvl="1" indent="-228600"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Trefoil Sans" panose="020B0000000000000000" pitchFamily="34" charset="0"/>
              </a:rPr>
              <a:t>Girl simply deliver the items </a:t>
            </a:r>
          </a:p>
        </p:txBody>
      </p:sp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AD85578-1E4B-4014-9D52-E76894750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78992" cy="68580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48550B3F-9390-4CA1-B3C8-91529289D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8992" y="0"/>
            <a:ext cx="349033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7122" y="1059838"/>
            <a:ext cx="2809055" cy="4738324"/>
          </a:xfrm>
          <a:noFill/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900" b="1">
                <a:solidFill>
                  <a:schemeClr val="bg1"/>
                </a:solidFill>
                <a:latin typeface="Trefoil Sans SemiBold" panose="020B0000000000000000" pitchFamily="34" charset="0"/>
              </a:rPr>
              <a:t>Important Dates</a:t>
            </a:r>
            <a:br>
              <a:rPr lang="en-US" sz="2900">
                <a:solidFill>
                  <a:schemeClr val="bg1"/>
                </a:solidFill>
              </a:rPr>
            </a:br>
            <a:endParaRPr lang="en-US" sz="2900">
              <a:solidFill>
                <a:schemeClr val="bg1"/>
              </a:solidFill>
            </a:endParaRPr>
          </a:p>
        </p:txBody>
      </p:sp>
      <p:sp>
        <p:nvSpPr>
          <p:cNvPr id="27" name="TextBox 14">
            <a:extLst>
              <a:ext uri="{FF2B5EF4-FFF2-40B4-BE49-F238E27FC236}">
                <a16:creationId xmlns:a16="http://schemas.microsoft.com/office/drawing/2014/main" id="{5D0BEE29-0B46-8F4A-8B9B-4D5AC457D159}"/>
              </a:ext>
            </a:extLst>
          </p:cNvPr>
          <p:cNvSpPr txBox="1"/>
          <p:nvPr/>
        </p:nvSpPr>
        <p:spPr>
          <a:xfrm>
            <a:off x="4724400" y="381000"/>
            <a:ext cx="4038600" cy="6019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Volunteers will receive login emails on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September 22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nd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Program begins: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October 2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nd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 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Trefoil Sans" panose="020B0000000000000000" pitchFamily="34" charset="0"/>
            </a:endParaRP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In-person girl order taking and girl delivered online order taking ends: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October 25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th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 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Trefoil Sans" panose="020B0000000000000000" pitchFamily="34" charset="0"/>
            </a:endParaRP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Last day for parents to enter paper orders in M2OS: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October 26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th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 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Trefoil Sans" panose="020B0000000000000000" pitchFamily="34" charset="0"/>
            </a:endParaRP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Last day for troops to enter orders in M2OS for girls: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October 28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th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 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Trefoil Sans" panose="020B0000000000000000" pitchFamily="34" charset="0"/>
            </a:endParaRP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SU lockout: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October 28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th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 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Trefoil Sans" panose="020B0000000000000000" pitchFamily="34" charset="0"/>
            </a:endParaRP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Online orders for Direct Ship Nuts and Magazines ends: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October 25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th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 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SU Nut Deliveries: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November 16</a:t>
            </a:r>
            <a:r>
              <a:rPr lang="en-US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th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5635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7420599" cy="1143000"/>
          </a:xfrm>
          <a:solidFill>
            <a:schemeClr val="tx1">
              <a:alpha val="15000"/>
            </a:schemeClr>
          </a:solidFill>
          <a:ln>
            <a:solidFill>
              <a:schemeClr val="bg1"/>
            </a:solidFill>
          </a:ln>
        </p:spPr>
        <p:txBody>
          <a:bodyPr anchor="b">
            <a:noAutofit/>
          </a:bodyPr>
          <a:lstStyle/>
          <a:p>
            <a:r>
              <a:rPr lang="en-US" b="0">
                <a:solidFill>
                  <a:schemeClr val="bg1"/>
                </a:solidFill>
                <a:latin typeface="Trefoil Sans SemiBold" pitchFamily="50" charset="0"/>
              </a:rPr>
              <a:t>Fall Product Program </a:t>
            </a:r>
            <a:br>
              <a:rPr lang="en-US" b="0">
                <a:solidFill>
                  <a:schemeClr val="bg1"/>
                </a:solidFill>
                <a:latin typeface="Trefoil Sans SemiBold" pitchFamily="50" charset="0"/>
              </a:rPr>
            </a:br>
            <a:r>
              <a:rPr lang="en-US" b="0">
                <a:solidFill>
                  <a:schemeClr val="bg1"/>
                </a:solidFill>
                <a:latin typeface="Trefoil Sans SemiBold" pitchFamily="50" charset="0"/>
              </a:rPr>
              <a:t>Customer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2362200"/>
            <a:ext cx="3733800" cy="3352800"/>
          </a:xfrm>
        </p:spPr>
        <p:txBody>
          <a:bodyPr anchor="t">
            <a:noAutofit/>
          </a:bodyPr>
          <a:lstStyle/>
          <a:p>
            <a:pPr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chemeClr val="bg1"/>
                </a:solidFill>
                <a:latin typeface="Trefoil Sans" pitchFamily="50" charset="0"/>
              </a:rPr>
              <a:t>M2’s Customer Care team is cross-trained to handle tech support, volunteer/participant and customer inquiries</a:t>
            </a:r>
          </a:p>
          <a:p>
            <a:pPr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chemeClr val="bg1"/>
                </a:solidFill>
                <a:latin typeface="Trefoil Sans" pitchFamily="50" charset="0"/>
              </a:rPr>
              <a:t>100% customer satisfaction guarantee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17FDB1-4E28-4770-9A2F-35BE5A76A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590800"/>
            <a:ext cx="3867348" cy="22099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61516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tationary, implement&#10;&#10;Description automatically generated">
            <a:extLst>
              <a:ext uri="{FF2B5EF4-FFF2-40B4-BE49-F238E27FC236}">
                <a16:creationId xmlns:a16="http://schemas.microsoft.com/office/drawing/2014/main" id="{07B071BE-4704-2647-9651-68045197DF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4696" t="-1" r="28012" b="-1"/>
          <a:stretch/>
        </p:blipFill>
        <p:spPr>
          <a:xfrm>
            <a:off x="0" y="6750"/>
            <a:ext cx="5715000" cy="6857990"/>
          </a:xfrm>
          <a:prstGeom prst="rect">
            <a:avLst/>
          </a:prstGeom>
        </p:spPr>
      </p:pic>
      <p:sp>
        <p:nvSpPr>
          <p:cNvPr id="192" name="Rectangle 191">
            <a:extLst>
              <a:ext uri="{FF2B5EF4-FFF2-40B4-BE49-F238E27FC236}">
                <a16:creationId xmlns:a16="http://schemas.microsoft.com/office/drawing/2014/main" id="{6E9DBF18-A627-49C9-806D-DEC4CE02A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3278" y="6740"/>
            <a:ext cx="349072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6A2E92-86D7-E24C-825D-1F889EC237B5}"/>
              </a:ext>
            </a:extLst>
          </p:cNvPr>
          <p:cNvSpPr txBox="1"/>
          <p:nvPr/>
        </p:nvSpPr>
        <p:spPr>
          <a:xfrm>
            <a:off x="5715000" y="2286000"/>
            <a:ext cx="3276600" cy="3535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 defTabSz="914400">
              <a:spcBef>
                <a:spcPts val="10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FFFFFF"/>
                </a:solidFill>
                <a:latin typeface="Trefoil Sans" panose="020B0000000000000000" pitchFamily="34" charset="0"/>
                <a:sym typeface="Tahoma" charset="0"/>
              </a:rPr>
              <a:t>You are </a:t>
            </a:r>
            <a:r>
              <a:rPr lang="en-US">
                <a:solidFill>
                  <a:srgbClr val="FFFFFF"/>
                </a:solidFill>
                <a:latin typeface="Trefoil Sans" panose="020B0000000000000000" pitchFamily="34" charset="0"/>
                <a:sym typeface="Tahoma" charset="0"/>
              </a:rPr>
              <a:t>the difference! </a:t>
            </a:r>
          </a:p>
          <a:p>
            <a:pPr marL="285750" indent="-228600" defTabSz="914400">
              <a:spcBef>
                <a:spcPts val="10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  <a:latin typeface="Trefoil Sans" panose="020B0000000000000000" pitchFamily="34" charset="0"/>
                <a:sym typeface="Tahoma" charset="0"/>
              </a:rPr>
              <a:t>Thank you for </a:t>
            </a:r>
            <a:r>
              <a:rPr lang="en-US" b="1">
                <a:solidFill>
                  <a:srgbClr val="FFFFFF"/>
                </a:solidFill>
                <a:latin typeface="Trefoil Sans" panose="020B0000000000000000" pitchFamily="34" charset="0"/>
                <a:sym typeface="Tahoma" charset="0"/>
              </a:rPr>
              <a:t>contributing to </a:t>
            </a:r>
            <a:r>
              <a:rPr lang="en-US">
                <a:solidFill>
                  <a:srgbClr val="FFFFFF"/>
                </a:solidFill>
                <a:latin typeface="Trefoil Sans" panose="020B0000000000000000" pitchFamily="34" charset="0"/>
                <a:sym typeface="Tahoma" charset="0"/>
              </a:rPr>
              <a:t>the positive experiences girls have through the Fall Product Program</a:t>
            </a:r>
          </a:p>
          <a:p>
            <a:pPr marL="285750" indent="-228600" defTabSz="914400">
              <a:spcBef>
                <a:spcPts val="1000"/>
              </a:spcBef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  <a:latin typeface="Trefoil Sans" panose="020B0000000000000000" pitchFamily="34" charset="0"/>
                <a:sym typeface="Tahoma" charset="0"/>
              </a:rPr>
              <a:t>We appreciate you and all that you do to support </a:t>
            </a:r>
            <a:r>
              <a:rPr lang="en-US" b="1">
                <a:solidFill>
                  <a:srgbClr val="FFFFFF"/>
                </a:solidFill>
                <a:latin typeface="Trefoil Sans" panose="020B0000000000000000" pitchFamily="34" charset="0"/>
                <a:sym typeface="Tahoma" charset="0"/>
              </a:rPr>
              <a:t>Girl Scouts!</a:t>
            </a:r>
            <a:endParaRPr lang="en-US" b="1">
              <a:solidFill>
                <a:srgbClr val="FFFFFF"/>
              </a:solidFill>
              <a:latin typeface="Trefoil Sans" panose="020B0000000000000000" pitchFamily="34" charset="0"/>
            </a:endParaRPr>
          </a:p>
        </p:txBody>
      </p:sp>
      <p:pic>
        <p:nvPicPr>
          <p:cNvPr id="55299" name="Picture 2" descr="m2_g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9751" y="5562600"/>
            <a:ext cx="3732249" cy="914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CDBCFE3-0DBD-9449-A351-08BBE7AA6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5271" y="1173480"/>
            <a:ext cx="2796058" cy="1188720"/>
          </a:xfrm>
          <a:solidFill>
            <a:srgbClr val="FFFFFF"/>
          </a:solidFill>
          <a:ln>
            <a:solidFill>
              <a:schemeClr val="bg1">
                <a:lumMod val="75000"/>
                <a:lumOff val="25000"/>
              </a:schemeClr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800" b="1">
                <a:solidFill>
                  <a:schemeClr val="bg1">
                    <a:lumMod val="85000"/>
                    <a:lumOff val="15000"/>
                  </a:schemeClr>
                </a:solidFill>
                <a:latin typeface="Trefoil Sans SemiBold" panose="020B0000000000000000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11783137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141C1-B0DD-1E45-977D-3857E8E64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504" y="978776"/>
            <a:ext cx="3364992" cy="1174991"/>
          </a:xfrm>
        </p:spPr>
        <p:txBody>
          <a:bodyPr>
            <a:normAutofit/>
          </a:bodyPr>
          <a:lstStyle/>
          <a:p>
            <a:r>
              <a:rPr lang="en-US" sz="2100">
                <a:solidFill>
                  <a:schemeClr val="bg1"/>
                </a:solidFill>
                <a:latin typeface="Trefoil Sans SemiBold" pitchFamily="50" charset="0"/>
              </a:rPr>
              <a:t>Three toed pygmy sloth</a:t>
            </a:r>
          </a:p>
        </p:txBody>
      </p:sp>
      <p:pic>
        <p:nvPicPr>
          <p:cNvPr id="11" name="Picture 10" descr="A sloth sitting on a branch&#10;&#10;Description automatically generated">
            <a:extLst>
              <a:ext uri="{FF2B5EF4-FFF2-40B4-BE49-F238E27FC236}">
                <a16:creationId xmlns:a16="http://schemas.microsoft.com/office/drawing/2014/main" id="{D8D594FE-03C3-1444-980D-AF6B5A3C1A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51" t="-1" r="44917" b="-1"/>
          <a:stretch/>
        </p:blipFill>
        <p:spPr>
          <a:xfrm>
            <a:off x="0" y="10"/>
            <a:ext cx="456496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B7490-C29D-7E48-A31F-4EB5A6092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504" y="2362200"/>
            <a:ext cx="3364992" cy="3810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400">
                <a:solidFill>
                  <a:schemeClr val="bg1"/>
                </a:solidFill>
                <a:latin typeface="Trefoil Sans" pitchFamily="50" charset="0"/>
              </a:rPr>
              <a:t>Found living on Isla Escudo de Veraguas off the coast of Panama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400">
                <a:solidFill>
                  <a:schemeClr val="bg1"/>
                </a:solidFill>
                <a:latin typeface="Trefoil Sans" pitchFamily="50" charset="0"/>
              </a:rPr>
              <a:t>It is the smallest of the three toed sloths and was only recognized as a species in 2001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400">
                <a:solidFill>
                  <a:schemeClr val="bg1"/>
                </a:solidFill>
                <a:latin typeface="Trefoil Sans" pitchFamily="50" charset="0"/>
              </a:rPr>
              <a:t>Habitat destruction is the largest threat to the species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400">
                <a:solidFill>
                  <a:schemeClr val="bg1"/>
                </a:solidFill>
                <a:latin typeface="Trefoil Sans" pitchFamily="50" charset="0"/>
              </a:rPr>
              <a:t>Sloths can swim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400">
                <a:solidFill>
                  <a:schemeClr val="bg1"/>
                </a:solidFill>
                <a:latin typeface="Trefoil Sans" pitchFamily="50" charset="0"/>
              </a:rPr>
              <a:t>A unique species of green algae is found on the fur and is considered symbiotic, providing camouflage without detriment to their health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400">
                <a:solidFill>
                  <a:schemeClr val="bg1"/>
                </a:solidFill>
                <a:latin typeface="Trefoil Sans" pitchFamily="50" charset="0"/>
              </a:rPr>
              <a:t>Population &lt;100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400">
                <a:solidFill>
                  <a:schemeClr val="bg1"/>
                </a:solidFill>
                <a:latin typeface="Trefoil Sans" pitchFamily="50" charset="0"/>
              </a:rPr>
              <a:t>Size around 6 pounds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1400">
                <a:solidFill>
                  <a:schemeClr val="bg1"/>
                </a:solidFill>
                <a:latin typeface="Trefoil Sans" pitchFamily="50" charset="0"/>
              </a:rPr>
              <a:t>Eats primarily leaves of red mangroves</a:t>
            </a:r>
          </a:p>
        </p:txBody>
      </p:sp>
    </p:spTree>
    <p:extLst>
      <p:ext uri="{BB962C8B-B14F-4D97-AF65-F5344CB8AC3E}">
        <p14:creationId xmlns:p14="http://schemas.microsoft.com/office/powerpoint/2010/main" val="2621574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D62D676-9C4F-4F6B-8D66-278B6EBEF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5476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199" y="5373078"/>
            <a:ext cx="5797296" cy="1134402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800" b="1">
                <a:solidFill>
                  <a:srgbClr val="1D2C31"/>
                </a:solidFill>
                <a:latin typeface="Trefoil Sans SemiBold" panose="020B0000000000000000" pitchFamily="34" charset="0"/>
              </a:rPr>
              <a:t>2020 Girl Rewards</a:t>
            </a:r>
          </a:p>
        </p:txBody>
      </p:sp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13D68DAA-8887-794B-BA22-A04A0BC86B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83" r="23595"/>
          <a:stretch/>
        </p:blipFill>
        <p:spPr>
          <a:xfrm>
            <a:off x="255485" y="2104924"/>
            <a:ext cx="1123071" cy="3371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EB7F9D-305A-4437-B958-E6D2C6C6BBB6}"/>
              </a:ext>
            </a:extLst>
          </p:cNvPr>
          <p:cNvPicPr/>
          <p:nvPr/>
        </p:nvPicPr>
        <p:blipFill rotWithShape="1">
          <a:blip r:embed="rId3"/>
          <a:srcRect l="7778" t="18107" r="58240" b="9794"/>
          <a:stretch/>
        </p:blipFill>
        <p:spPr bwMode="auto">
          <a:xfrm>
            <a:off x="1397413" y="745724"/>
            <a:ext cx="6414937" cy="44576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81390A-9B33-6947-B13D-E588655627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8" t="33857" r="60890" b="27976"/>
          <a:stretch/>
        </p:blipFill>
        <p:spPr>
          <a:xfrm>
            <a:off x="7549209" y="3600939"/>
            <a:ext cx="1613648" cy="187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1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2D2ED89-5AE9-4E9E-B74C-07803A862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0" y="0"/>
            <a:ext cx="457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4B86BA-EDEA-134B-9F8A-942CC7AF8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1532" y="964692"/>
            <a:ext cx="5820936" cy="1188720"/>
          </a:xfrm>
          <a:solidFill>
            <a:schemeClr val="bg2">
              <a:lumMod val="75000"/>
            </a:schemeClr>
          </a:solidFill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800" b="1">
                <a:latin typeface="Trefoil Sans SemiBold" panose="020B0000000000000000" pitchFamily="34" charset="0"/>
              </a:rPr>
              <a:t>Personalized Patches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35DB10-3FFA-1449-8BE7-87AE0F1F6600}"/>
              </a:ext>
            </a:extLst>
          </p:cNvPr>
          <p:cNvSpPr txBox="1"/>
          <p:nvPr/>
        </p:nvSpPr>
        <p:spPr>
          <a:xfrm>
            <a:off x="2505075" y="2590800"/>
            <a:ext cx="4133850" cy="3756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Girls choose an adventure for their avatar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Kayak with swimming sloths down a mangrove-lined river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Relax on a hammock with a sloth friend and her baby</a:t>
            </a:r>
          </a:p>
          <a:p>
            <a:pPr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Trefoil Sans" panose="020B0000000000000000" pitchFamily="34" charset="0"/>
            </a:endParaRPr>
          </a:p>
          <a:p>
            <a:pPr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Earned by:</a:t>
            </a:r>
          </a:p>
          <a:p>
            <a:pPr marL="34290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Sending 15+ Emails &amp; $250 in total Fall sales</a:t>
            </a:r>
          </a:p>
          <a:p>
            <a:pPr marL="34290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refoil Sans" panose="020B0000000000000000" pitchFamily="34" charset="0"/>
              </a:rPr>
              <a:t>Patches are shipped directly to girls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8B055D-084A-704D-B8CE-F99F1646B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766" y="2654300"/>
            <a:ext cx="1905000" cy="23749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04D5D131-DE42-EF46-B21E-DF38DBDB6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97" y="2662007"/>
            <a:ext cx="1947478" cy="23671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6218292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0BDC4BB7-8AF9-46FD-8C32-AB93AC9C410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3329</TotalTime>
  <Words>2116</Words>
  <Application>Microsoft Macintosh PowerPoint</Application>
  <PresentationFormat>On-screen Show (4:3)</PresentationFormat>
  <Paragraphs>324</Paragraphs>
  <Slides>68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3" baseType="lpstr">
      <vt:lpstr>Arial</vt:lpstr>
      <vt:lpstr>Arial Black</vt:lpstr>
      <vt:lpstr>Arial Rounded MT Bold</vt:lpstr>
      <vt:lpstr>Avenir</vt:lpstr>
      <vt:lpstr>Avenir Book</vt:lpstr>
      <vt:lpstr>Calibri</vt:lpstr>
      <vt:lpstr>Cooper Black</vt:lpstr>
      <vt:lpstr>Courier New</vt:lpstr>
      <vt:lpstr>Gill Sans MT</vt:lpstr>
      <vt:lpstr>Times New Roman</vt:lpstr>
      <vt:lpstr>Trefoil Sans</vt:lpstr>
      <vt:lpstr>Trefoil Sans SemiBold</vt:lpstr>
      <vt:lpstr>Trefoil Sans SemiBold It</vt:lpstr>
      <vt:lpstr>Wingdings</vt:lpstr>
      <vt:lpstr>Parcel</vt:lpstr>
      <vt:lpstr>PowerPoint Presentation</vt:lpstr>
      <vt:lpstr>Thank You!</vt:lpstr>
      <vt:lpstr>The Why for Girls</vt:lpstr>
      <vt:lpstr>What’s Your Why?</vt:lpstr>
      <vt:lpstr>Bravely Be YOU!</vt:lpstr>
      <vt:lpstr>Your efforts matter</vt:lpstr>
      <vt:lpstr>Three toed pygmy sloth</vt:lpstr>
      <vt:lpstr>2020 Girl Rewards</vt:lpstr>
      <vt:lpstr>Personalized Patches</vt:lpstr>
      <vt:lpstr>PowerPoint Presentation</vt:lpstr>
      <vt:lpstr>Two Ways to Participate</vt:lpstr>
      <vt:lpstr> Nut, Chocolate and candy Products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Girl Online Experience</vt:lpstr>
      <vt:lpstr>Getting Started</vt:lpstr>
      <vt:lpstr>Registering an Account</vt:lpstr>
      <vt:lpstr>Create Avatar &amp; Record Voice</vt:lpstr>
      <vt:lpstr>Personalized Campaign </vt:lpstr>
      <vt:lpstr>Promoting Her Campaign</vt:lpstr>
      <vt:lpstr>Personalized Patch Shipping</vt:lpstr>
      <vt:lpstr>Girl’s Campaign HQ</vt:lpstr>
      <vt:lpstr>Avatar’s Room</vt:lpstr>
      <vt:lpstr>2020-21 Fall &amp; Girl Scout Cookie Crossover Patch</vt:lpstr>
      <vt:lpstr>Customer Emails</vt:lpstr>
      <vt:lpstr>Online Storefronts</vt:lpstr>
      <vt:lpstr>PowerPoint Presentation</vt:lpstr>
      <vt:lpstr>Online Nuts/Chocolates</vt:lpstr>
      <vt:lpstr>Entering  In-Person Nut Order Card Items</vt:lpstr>
      <vt:lpstr>Reports</vt:lpstr>
      <vt:lpstr>Volunteer Level Access</vt:lpstr>
      <vt:lpstr>Welcome to Your Campaign</vt:lpstr>
      <vt:lpstr>Getting Started</vt:lpstr>
      <vt:lpstr>Parent and Guardian Email Blast</vt:lpstr>
      <vt:lpstr>Troop Campaign Headquarters</vt:lpstr>
      <vt:lpstr>Messaging Through M2OS</vt:lpstr>
      <vt:lpstr>Entering In-Person Nut Order Card Items</vt:lpstr>
      <vt:lpstr>Girl Rewards</vt:lpstr>
      <vt:lpstr>PowerPoint Presentation</vt:lpstr>
      <vt:lpstr>Reports</vt:lpstr>
      <vt:lpstr>Service Unit Dashboard</vt:lpstr>
      <vt:lpstr>Delivery Tickets</vt:lpstr>
      <vt:lpstr>Volunteer Avatar Patch</vt:lpstr>
      <vt:lpstr>What’s Next?</vt:lpstr>
      <vt:lpstr>Important Dates </vt:lpstr>
      <vt:lpstr>Fall Product Program  Customer Care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Truesdail</dc:creator>
  <cp:lastModifiedBy>Michael Donnarumma</cp:lastModifiedBy>
  <cp:revision>21</cp:revision>
  <dcterms:created xsi:type="dcterms:W3CDTF">2020-04-28T18:44:24Z</dcterms:created>
  <dcterms:modified xsi:type="dcterms:W3CDTF">2020-09-11T01:28:35Z</dcterms:modified>
</cp:coreProperties>
</file>